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4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Раздел по умолчанию" id="{1535AB8B-712A-4E31-905F-47CF71A122A2}">
          <p14:sldIdLst>
            <p14:sldId id="256"/>
            <p14:sldId id="257"/>
            <p14:sldId id="258"/>
            <p14:sldId id="259"/>
            <p14:sldId id="260"/>
            <p14:sldId id="261"/>
            <p14:sldId id="262"/>
            <p14:sldId id="263"/>
            <p14:sldId id="264"/>
            <p14:sldId id="265"/>
            <p14:sldId id="266"/>
            <p14:sldId id="267"/>
            <p14:sldId id="268"/>
            <p14:sldId id="269"/>
            <p14:sldId id="270"/>
            <p14:sldId id="271"/>
            <p14:sldId id="272"/>
            <p14:sldId id="273"/>
            <p14:sldId id="274"/>
            <p14:sldId id="275"/>
            <p14:sldId id="276"/>
            <p14:sldId id="277"/>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76" d="100"/>
          <a:sy n="76" d="100"/>
        </p:scale>
        <p:origin x="150"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hdphoto1.wdp>
</file>

<file path=ppt/media/hdphoto2.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jpg>
</file>

<file path=ppt/media/image6.jp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Титульный слайд">
    <p:spTree>
      <p:nvGrpSpPr>
        <p:cNvPr id="1" name=""/>
        <p:cNvGrpSpPr/>
        <p:nvPr/>
      </p:nvGrpSpPr>
      <p:grpSpPr>
        <a:xfrm>
          <a:off x="0" y="0"/>
          <a:ext cx="0" cy="0"/>
          <a:chOff x="0" y="0"/>
          <a:chExt cx="0" cy="0"/>
        </a:xfrm>
      </p:grpSpPr>
      <p:sp>
        <p:nvSpPr>
          <p:cNvPr id="7" name="Rectangle 6"/>
          <p:cNvSpPr/>
          <p:nvPr/>
        </p:nvSpPr>
        <p:spPr>
          <a:xfrm>
            <a:off x="920834" y="1346946"/>
            <a:ext cx="10222992" cy="80683"/>
          </a:xfrm>
          <a:prstGeom prst="rect">
            <a:avLst/>
          </a:prstGeom>
          <a:blipFill dpi="0" rotWithShape="1">
            <a:blip r:embed="rId2">
              <a:alphaModFix amt="83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0834" y="4299696"/>
            <a:ext cx="10222992" cy="80683"/>
          </a:xfrm>
          <a:prstGeom prst="rect">
            <a:avLst/>
          </a:prstGeom>
          <a:blipFill dpi="0" rotWithShape="1">
            <a:blip r:embed="rId2">
              <a:alphaModFix amt="83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920834" y="1484779"/>
            <a:ext cx="10222992" cy="2743200"/>
          </a:xfrm>
          <a:prstGeom prst="rect">
            <a:avLst/>
          </a:prstGeom>
          <a:blipFill dpi="0" rotWithShape="1">
            <a:blip r:embed="rId2">
              <a:alphaModFix amt="83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0" name="Group 9"/>
          <p:cNvGrpSpPr/>
          <p:nvPr/>
        </p:nvGrpSpPr>
        <p:grpSpPr>
          <a:xfrm>
            <a:off x="9649215" y="4068923"/>
            <a:ext cx="1080904" cy="1080902"/>
            <a:chOff x="9685338" y="4460675"/>
            <a:chExt cx="1080904" cy="1080902"/>
          </a:xfrm>
        </p:grpSpPr>
        <p:sp>
          <p:nvSpPr>
            <p:cNvPr id="11" name="Oval 10"/>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2" name="Oval 11"/>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2" name="Title 1"/>
          <p:cNvSpPr>
            <a:spLocks noGrp="1"/>
          </p:cNvSpPr>
          <p:nvPr>
            <p:ph type="ctrTitle"/>
          </p:nvPr>
        </p:nvSpPr>
        <p:spPr>
          <a:xfrm>
            <a:off x="1051560" y="1432223"/>
            <a:ext cx="9966960" cy="3035808"/>
          </a:xfrm>
        </p:spPr>
        <p:txBody>
          <a:bodyPr anchor="ctr">
            <a:noAutofit/>
          </a:bodyPr>
          <a:lstStyle>
            <a:lvl1pPr algn="l">
              <a:lnSpc>
                <a:spcPct val="85000"/>
              </a:lnSpc>
              <a:defRPr sz="7200" b="1" cap="none" baseline="0">
                <a:blipFill dpi="0" rotWithShape="1">
                  <a:blip r:embed="rId4"/>
                  <a:srcRect/>
                  <a:tile tx="6350" ty="-127000" sx="65000" sy="64000" flip="none" algn="tl"/>
                </a:blipFill>
              </a:defRPr>
            </a:lvl1pPr>
          </a:lstStyle>
          <a:p>
            <a:r>
              <a:rPr lang="ru-RU"/>
              <a:t>Образец заголовка</a:t>
            </a:r>
            <a:endParaRPr lang="en-US" dirty="0"/>
          </a:p>
        </p:txBody>
      </p:sp>
      <p:sp>
        <p:nvSpPr>
          <p:cNvPr id="3" name="Subtitle 2"/>
          <p:cNvSpPr>
            <a:spLocks noGrp="1"/>
          </p:cNvSpPr>
          <p:nvPr>
            <p:ph type="subTitle" idx="1"/>
          </p:nvPr>
        </p:nvSpPr>
        <p:spPr>
          <a:xfrm>
            <a:off x="1069848" y="4389120"/>
            <a:ext cx="7891272" cy="1069848"/>
          </a:xfrm>
        </p:spPr>
        <p:txBody>
          <a:bodyPr>
            <a:normAutofit/>
          </a:bodyPr>
          <a:lstStyle>
            <a:lvl1pPr marL="0" indent="0" algn="l">
              <a:buNone/>
              <a:defRPr sz="2200">
                <a:solidFill>
                  <a:schemeClr val="tx1"/>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ru-RU"/>
              <a:t>Образец подзаголовка</a:t>
            </a:r>
            <a:endParaRPr lang="en-US" dirty="0"/>
          </a:p>
        </p:txBody>
      </p:sp>
      <p:sp>
        <p:nvSpPr>
          <p:cNvPr id="4" name="Date Placeholder 3"/>
          <p:cNvSpPr>
            <a:spLocks noGrp="1"/>
          </p:cNvSpPr>
          <p:nvPr>
            <p:ph type="dt" sz="half" idx="10"/>
          </p:nvPr>
        </p:nvSpPr>
        <p:spPr/>
        <p:txBody>
          <a:bodyPr/>
          <a:lstStyle/>
          <a:p>
            <a:fld id="{8B4AF60A-713C-41BA-9788-4C493DDC0A9C}" type="datetimeFigureOut">
              <a:rPr lang="en-US" dirty="0"/>
              <a:t>12/8/2019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592733" y="4289334"/>
            <a:ext cx="1193868" cy="640080"/>
          </a:xfrm>
        </p:spPr>
        <p:txBody>
          <a:bodyPr/>
          <a:lstStyle>
            <a:lvl1pPr>
              <a:defRPr sz="2800" b="1"/>
            </a:lvl1pPr>
          </a:lstStyle>
          <a:p>
            <a:fld id="{4FAB73BC-B049-4115-A692-8D63A059BFB8}"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Vertical Text Placeholder 2"/>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7E5E0FA7-C445-42F7-AF66-A4F5A6FC8A9C}" type="datetimeFigureOut">
              <a:rPr lang="en-US" dirty="0"/>
              <a:t>12/8/2019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533400"/>
            <a:ext cx="2552700" cy="5638800"/>
          </a:xfrm>
        </p:spPr>
        <p:txBody>
          <a:bodyPr vert="eaVert"/>
          <a:lstStyle/>
          <a:p>
            <a:r>
              <a:rPr lang="ru-RU"/>
              <a:t>Образец заголовка</a:t>
            </a:r>
            <a:endParaRPr lang="en-US" dirty="0"/>
          </a:p>
        </p:txBody>
      </p:sp>
      <p:sp>
        <p:nvSpPr>
          <p:cNvPr id="3" name="Vertical Text Placeholder 2"/>
          <p:cNvSpPr>
            <a:spLocks noGrp="1"/>
          </p:cNvSpPr>
          <p:nvPr>
            <p:ph type="body" orient="vert" idx="1"/>
          </p:nvPr>
        </p:nvSpPr>
        <p:spPr>
          <a:xfrm>
            <a:off x="1066800" y="533400"/>
            <a:ext cx="7505700" cy="5638800"/>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585AC5C5-1A57-4420-8AFB-CE41693A794B}" type="datetimeFigureOut">
              <a:rPr lang="en-US" dirty="0"/>
              <a:t>12/8/2019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Content Placeholder 2"/>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8A4C08AF-84E6-4329-8E67-FEA434B47075}" type="datetimeFigureOut">
              <a:rPr lang="en-US" dirty="0"/>
              <a:t>12/8/2019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Заголовок раздела">
    <p:spTree>
      <p:nvGrpSpPr>
        <p:cNvPr id="1" name=""/>
        <p:cNvGrpSpPr/>
        <p:nvPr/>
      </p:nvGrpSpPr>
      <p:grpSpPr>
        <a:xfrm>
          <a:off x="0" y="0"/>
          <a:ext cx="0" cy="0"/>
          <a:chOff x="0" y="0"/>
          <a:chExt cx="0" cy="0"/>
        </a:xfrm>
      </p:grpSpPr>
      <p:sp>
        <p:nvSpPr>
          <p:cNvPr id="7" name="Rectangle 6"/>
          <p:cNvSpPr/>
          <p:nvPr/>
        </p:nvSpPr>
        <p:spPr>
          <a:xfrm>
            <a:off x="0" y="4917989"/>
            <a:ext cx="12192000" cy="1940010"/>
          </a:xfrm>
          <a:prstGeom prst="rect">
            <a:avLst/>
          </a:prstGeom>
          <a:blipFill dpi="0" rotWithShape="1">
            <a:blip r:embed="rId2">
              <a:alphaModFix amt="83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167128" y="1225296"/>
            <a:ext cx="9281160" cy="3520440"/>
          </a:xfrm>
        </p:spPr>
        <p:txBody>
          <a:bodyPr anchor="ctr">
            <a:normAutofit/>
          </a:bodyPr>
          <a:lstStyle>
            <a:lvl1pPr>
              <a:lnSpc>
                <a:spcPct val="85000"/>
              </a:lnSpc>
              <a:defRPr sz="7200" b="1"/>
            </a:lvl1pPr>
          </a:lstStyle>
          <a:p>
            <a:r>
              <a:rPr lang="ru-RU"/>
              <a:t>Образец заголовка</a:t>
            </a:r>
            <a:endParaRPr lang="en-US" dirty="0"/>
          </a:p>
        </p:txBody>
      </p:sp>
      <p:sp>
        <p:nvSpPr>
          <p:cNvPr id="3" name="Text Placeholder 2"/>
          <p:cNvSpPr>
            <a:spLocks noGrp="1"/>
          </p:cNvSpPr>
          <p:nvPr>
            <p:ph type="body" idx="1"/>
          </p:nvPr>
        </p:nvSpPr>
        <p:spPr>
          <a:xfrm>
            <a:off x="2165774" y="5020056"/>
            <a:ext cx="9052560" cy="1066800"/>
          </a:xfrm>
        </p:spPr>
        <p:txBody>
          <a:bodyPr anchor="t">
            <a:normAutofit/>
          </a:bodyPr>
          <a:lstStyle>
            <a:lvl1pPr marL="0" indent="0">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a:xfrm>
            <a:off x="8593667" y="6272784"/>
            <a:ext cx="2644309" cy="365125"/>
          </a:xfrm>
        </p:spPr>
        <p:txBody>
          <a:bodyPr/>
          <a:lstStyle/>
          <a:p>
            <a:fld id="{4F6EE328-6AFF-436B-881F-213D56084544}" type="datetimeFigureOut">
              <a:rPr lang="en-US" dirty="0"/>
              <a:t>12/8/2019</a:t>
            </a:fld>
            <a:endParaRPr lang="en-US" dirty="0"/>
          </a:p>
        </p:txBody>
      </p:sp>
      <p:sp>
        <p:nvSpPr>
          <p:cNvPr id="5" name="Footer Placeholder 4"/>
          <p:cNvSpPr>
            <a:spLocks noGrp="1"/>
          </p:cNvSpPr>
          <p:nvPr>
            <p:ph type="ftr" sz="quarter" idx="11"/>
          </p:nvPr>
        </p:nvSpPr>
        <p:spPr>
          <a:xfrm>
            <a:off x="2182708" y="6272784"/>
            <a:ext cx="6327648" cy="365125"/>
          </a:xfrm>
        </p:spPr>
        <p:txBody>
          <a:bodyPr/>
          <a:lstStyle/>
          <a:p>
            <a:endParaRPr lang="en-US" dirty="0"/>
          </a:p>
        </p:txBody>
      </p:sp>
      <p:grpSp>
        <p:nvGrpSpPr>
          <p:cNvPr id="8" name="Group 7"/>
          <p:cNvGrpSpPr/>
          <p:nvPr/>
        </p:nvGrpSpPr>
        <p:grpSpPr>
          <a:xfrm>
            <a:off x="897399" y="2325848"/>
            <a:ext cx="1080904" cy="1080902"/>
            <a:chOff x="9685338" y="4460675"/>
            <a:chExt cx="1080904" cy="1080902"/>
          </a:xfrm>
        </p:grpSpPr>
        <p:sp>
          <p:nvSpPr>
            <p:cNvPr id="9" name="Oval 8"/>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0" name="Oval 9"/>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6" name="Slide Number Placeholder 5"/>
          <p:cNvSpPr>
            <a:spLocks noGrp="1"/>
          </p:cNvSpPr>
          <p:nvPr>
            <p:ph type="sldNum" sz="quarter" idx="12"/>
          </p:nvPr>
        </p:nvSpPr>
        <p:spPr>
          <a:xfrm>
            <a:off x="843702" y="2506133"/>
            <a:ext cx="1188298" cy="720332"/>
          </a:xfrm>
        </p:spPr>
        <p:txBody>
          <a:bodyPr/>
          <a:lstStyle>
            <a:lvl1pPr>
              <a:defRPr sz="2800"/>
            </a:lvl1pPr>
          </a:lstStyle>
          <a:p>
            <a:fld id="{4FAB73BC-B049-4115-A692-8D63A059BFB8}"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Content Placeholder 2"/>
          <p:cNvSpPr>
            <a:spLocks noGrp="1"/>
          </p:cNvSpPr>
          <p:nvPr>
            <p:ph sz="half" idx="1"/>
          </p:nvPr>
        </p:nvSpPr>
        <p:spPr>
          <a:xfrm>
            <a:off x="1069848"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Content Placeholder 3"/>
          <p:cNvSpPr>
            <a:spLocks noGrp="1"/>
          </p:cNvSpPr>
          <p:nvPr>
            <p:ph sz="half" idx="2"/>
          </p:nvPr>
        </p:nvSpPr>
        <p:spPr>
          <a:xfrm>
            <a:off x="6364224"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5" name="Date Placeholder 4"/>
          <p:cNvSpPr>
            <a:spLocks noGrp="1"/>
          </p:cNvSpPr>
          <p:nvPr>
            <p:ph type="dt" sz="half" idx="10"/>
          </p:nvPr>
        </p:nvSpPr>
        <p:spPr/>
        <p:txBody>
          <a:bodyPr/>
          <a:lstStyle/>
          <a:p>
            <a:fld id="{AE02069A-09EE-4C7C-86A4-2314A404921D}" type="datetimeFigureOut">
              <a:rPr lang="en-US" dirty="0"/>
              <a:t>12/8/2019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ru-RU"/>
              <a:t>Образец заголовка</a:t>
            </a:r>
            <a:endParaRPr lang="en-US" dirty="0"/>
          </a:p>
        </p:txBody>
      </p:sp>
      <p:sp>
        <p:nvSpPr>
          <p:cNvPr id="3" name="Text Placeholder 2"/>
          <p:cNvSpPr>
            <a:spLocks noGrp="1"/>
          </p:cNvSpPr>
          <p:nvPr>
            <p:ph type="body" idx="1"/>
          </p:nvPr>
        </p:nvSpPr>
        <p:spPr>
          <a:xfrm>
            <a:off x="1066800"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Content Placeholder 3"/>
          <p:cNvSpPr>
            <a:spLocks noGrp="1"/>
          </p:cNvSpPr>
          <p:nvPr>
            <p:ph sz="half" idx="2"/>
          </p:nvPr>
        </p:nvSpPr>
        <p:spPr>
          <a:xfrm>
            <a:off x="1069848"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5" name="Text Placeholder 4"/>
          <p:cNvSpPr>
            <a:spLocks noGrp="1"/>
          </p:cNvSpPr>
          <p:nvPr>
            <p:ph type="body" sz="quarter" idx="3"/>
          </p:nvPr>
        </p:nvSpPr>
        <p:spPr>
          <a:xfrm>
            <a:off x="6364224"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Content Placeholder 5"/>
          <p:cNvSpPr>
            <a:spLocks noGrp="1"/>
          </p:cNvSpPr>
          <p:nvPr>
            <p:ph sz="quarter" idx="4"/>
          </p:nvPr>
        </p:nvSpPr>
        <p:spPr>
          <a:xfrm>
            <a:off x="6364224"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7" name="Date Placeholder 6"/>
          <p:cNvSpPr>
            <a:spLocks noGrp="1"/>
          </p:cNvSpPr>
          <p:nvPr>
            <p:ph type="dt" sz="half" idx="10"/>
          </p:nvPr>
        </p:nvSpPr>
        <p:spPr/>
        <p:txBody>
          <a:bodyPr/>
          <a:lstStyle/>
          <a:p>
            <a:fld id="{D56EE7F1-171E-411F-96CA-A251A21496E7}" type="datetimeFigureOut">
              <a:rPr lang="en-US" dirty="0"/>
              <a:t>12/8/2019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ru-RU"/>
              <a:t>Образец заголовка</a:t>
            </a:r>
            <a:endParaRPr lang="en-US" dirty="0"/>
          </a:p>
        </p:txBody>
      </p:sp>
      <p:sp>
        <p:nvSpPr>
          <p:cNvPr id="3" name="Date Placeholder 2"/>
          <p:cNvSpPr>
            <a:spLocks noGrp="1"/>
          </p:cNvSpPr>
          <p:nvPr>
            <p:ph type="dt" sz="half" idx="10"/>
          </p:nvPr>
        </p:nvSpPr>
        <p:spPr/>
        <p:txBody>
          <a:bodyPr/>
          <a:lstStyle/>
          <a:p>
            <a:fld id="{8872C98D-A273-4547-9B92-97D7769F71A6}" type="datetimeFigureOut">
              <a:rPr lang="en-US" dirty="0"/>
              <a:t>12/8/2019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AB7CD67-0644-446C-B2AD-1C09BF34F286}" type="datetimeFigureOut">
              <a:rPr lang="en-US" dirty="0"/>
              <a:t>12/8/2019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Объект с подписью">
    <p:spTree>
      <p:nvGrpSpPr>
        <p:cNvPr id="1" name=""/>
        <p:cNvGrpSpPr/>
        <p:nvPr/>
      </p:nvGrpSpPr>
      <p:grpSpPr>
        <a:xfrm>
          <a:off x="0" y="0"/>
          <a:ext cx="0" cy="0"/>
          <a:chOff x="0" y="0"/>
          <a:chExt cx="0" cy="0"/>
        </a:xfrm>
      </p:grpSpPr>
      <p:sp>
        <p:nvSpPr>
          <p:cNvPr id="8" name="Rectangle 7"/>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ru-RU"/>
              <a:t>Образец заголовка</a:t>
            </a:r>
            <a:endParaRPr lang="en-US" dirty="0"/>
          </a:p>
        </p:txBody>
      </p:sp>
      <p:sp>
        <p:nvSpPr>
          <p:cNvPr id="3" name="Content Placeholder 2"/>
          <p:cNvSpPr>
            <a:spLocks noGrp="1"/>
          </p:cNvSpPr>
          <p:nvPr>
            <p:ph idx="1"/>
          </p:nvPr>
        </p:nvSpPr>
        <p:spPr>
          <a:xfrm>
            <a:off x="838200" y="685800"/>
            <a:ext cx="6711696" cy="5020056"/>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5" name="Date Placeholder 4"/>
          <p:cNvSpPr>
            <a:spLocks noGrp="1"/>
          </p:cNvSpPr>
          <p:nvPr>
            <p:ph type="dt" sz="half" idx="10"/>
          </p:nvPr>
        </p:nvSpPr>
        <p:spPr/>
        <p:txBody>
          <a:bodyPr/>
          <a:lstStyle/>
          <a:p>
            <a:fld id="{81480828-6983-48AD-9E27-CBD3696F837E}" type="datetimeFigureOut">
              <a:rPr lang="en-US" dirty="0"/>
              <a:t>12/8/2019</a:t>
            </a:fld>
            <a:endParaRPr lang="en-US" dirty="0"/>
          </a:p>
        </p:txBody>
      </p:sp>
      <p:sp>
        <p:nvSpPr>
          <p:cNvPr id="6" name="Footer Placeholder 5"/>
          <p:cNvSpPr>
            <a:spLocks noGrp="1"/>
          </p:cNvSpPr>
          <p:nvPr>
            <p:ph type="ftr" sz="quarter" idx="11"/>
          </p:nvPr>
        </p:nvSpPr>
        <p:spPr/>
        <p:txBody>
          <a:bodyPr/>
          <a:lstStyle/>
          <a:p>
            <a:endParaRPr lang="en-US" dirty="0"/>
          </a:p>
        </p:txBody>
      </p:sp>
      <p:grpSp>
        <p:nvGrpSpPr>
          <p:cNvPr id="9" name="Group 8"/>
          <p:cNvGrpSpPr>
            <a:grpSpLocks noChangeAspect="1"/>
          </p:cNvGrpSpPr>
          <p:nvPr/>
        </p:nvGrpSpPr>
        <p:grpSpPr>
          <a:xfrm>
            <a:off x="11401725" y="6229681"/>
            <a:ext cx="457200" cy="457200"/>
            <a:chOff x="11361456" y="6195813"/>
            <a:chExt cx="548640" cy="548640"/>
          </a:xfrm>
        </p:grpSpPr>
        <p:sp>
          <p:nvSpPr>
            <p:cNvPr id="10" name="Oval 9"/>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1" name="Oval 10"/>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Рисунок с подписью">
    <p:spTree>
      <p:nvGrpSpPr>
        <p:cNvPr id="1" name=""/>
        <p:cNvGrpSpPr/>
        <p:nvPr/>
      </p:nvGrpSpPr>
      <p:grpSpPr>
        <a:xfrm>
          <a:off x="0" y="0"/>
          <a:ext cx="0" cy="0"/>
          <a:chOff x="0" y="0"/>
          <a:chExt cx="0" cy="0"/>
        </a:xfrm>
      </p:grpSpPr>
      <p:sp>
        <p:nvSpPr>
          <p:cNvPr id="11" name="Rectangle 10"/>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ru-RU"/>
              <a:t>Образец заголовка</a:t>
            </a:r>
            <a:endParaRPr lang="en-US" dirty="0"/>
          </a:p>
        </p:txBody>
      </p:sp>
      <p:sp>
        <p:nvSpPr>
          <p:cNvPr id="3" name="Picture Placeholder 2"/>
          <p:cNvSpPr>
            <a:spLocks noGrp="1" noChangeAspect="1"/>
          </p:cNvSpPr>
          <p:nvPr>
            <p:ph type="pic" idx="1"/>
          </p:nvPr>
        </p:nvSpPr>
        <p:spPr>
          <a:xfrm>
            <a:off x="0" y="0"/>
            <a:ext cx="8303740" cy="6858000"/>
          </a:xfrm>
          <a:solidFill>
            <a:schemeClr val="tx2">
              <a:lumMod val="20000"/>
              <a:lumOff val="8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ru-RU"/>
              <a:t>Вставка рисунка</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5" name="Date Placeholder 4"/>
          <p:cNvSpPr>
            <a:spLocks noGrp="1"/>
          </p:cNvSpPr>
          <p:nvPr>
            <p:ph type="dt" sz="half" idx="10"/>
          </p:nvPr>
        </p:nvSpPr>
        <p:spPr/>
        <p:txBody>
          <a:bodyPr/>
          <a:lstStyle/>
          <a:p>
            <a:fld id="{2C5EFB91-0324-450E-B17F-36DC0ECCE413}" type="datetimeFigureOut">
              <a:rPr lang="en-US" dirty="0"/>
              <a:t>12/8/2019</a:t>
            </a:fld>
            <a:endParaRPr lang="en-US" dirty="0"/>
          </a:p>
        </p:txBody>
      </p:sp>
      <p:grpSp>
        <p:nvGrpSpPr>
          <p:cNvPr id="8" name="Group 7"/>
          <p:cNvGrpSpPr>
            <a:grpSpLocks noChangeAspect="1"/>
          </p:cNvGrpSpPr>
          <p:nvPr/>
        </p:nvGrpSpPr>
        <p:grpSpPr>
          <a:xfrm>
            <a:off x="11401725" y="6229681"/>
            <a:ext cx="457200" cy="457200"/>
            <a:chOff x="11361456" y="6195813"/>
            <a:chExt cx="548640" cy="548640"/>
          </a:xfrm>
        </p:grpSpPr>
        <p:sp>
          <p:nvSpPr>
            <p:cNvPr id="9" name="Oval 8"/>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0" name="Oval 9"/>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9848" y="484632"/>
            <a:ext cx="10058400" cy="1609344"/>
          </a:xfrm>
          <a:prstGeom prst="rect">
            <a:avLst/>
          </a:prstGeom>
        </p:spPr>
        <p:txBody>
          <a:bodyPr vert="horz" lIns="91440" tIns="45720" rIns="91440" bIns="45720" rtlCol="0" anchor="ctr">
            <a:normAutofit/>
          </a:bodyPr>
          <a:lstStyle/>
          <a:p>
            <a:r>
              <a:rPr lang="ru-RU"/>
              <a:t>Образец заголовка</a:t>
            </a:r>
            <a:endParaRPr lang="en-US" dirty="0"/>
          </a:p>
        </p:txBody>
      </p:sp>
      <p:sp>
        <p:nvSpPr>
          <p:cNvPr id="3" name="Text Placeholder 2"/>
          <p:cNvSpPr>
            <a:spLocks noGrp="1"/>
          </p:cNvSpPr>
          <p:nvPr>
            <p:ph type="body" idx="1"/>
          </p:nvPr>
        </p:nvSpPr>
        <p:spPr>
          <a:xfrm>
            <a:off x="1069848" y="2121408"/>
            <a:ext cx="10058400" cy="4050792"/>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2"/>
          </p:nvPr>
        </p:nvSpPr>
        <p:spPr>
          <a:xfrm>
            <a:off x="7964424" y="6272784"/>
            <a:ext cx="3273552" cy="365125"/>
          </a:xfrm>
          <a:prstGeom prst="rect">
            <a:avLst/>
          </a:prstGeom>
        </p:spPr>
        <p:txBody>
          <a:bodyPr vert="horz" lIns="91440" tIns="45720" rIns="91440" bIns="45720" rtlCol="0" anchor="ctr"/>
          <a:lstStyle>
            <a:lvl1pPr algn="r">
              <a:defRPr sz="1100">
                <a:solidFill>
                  <a:schemeClr val="tx2"/>
                </a:solidFill>
              </a:defRPr>
            </a:lvl1pPr>
          </a:lstStyle>
          <a:p>
            <a:fld id="{52E37674-C1BA-4107-9B06-6D4CAC3A3DF5}" type="datetimeFigureOut">
              <a:rPr lang="en-US" dirty="0"/>
              <a:t>12/8/2019</a:t>
            </a:fld>
            <a:endParaRPr lang="en-US" dirty="0"/>
          </a:p>
        </p:txBody>
      </p:sp>
      <p:sp>
        <p:nvSpPr>
          <p:cNvPr id="5" name="Footer Placeholder 4"/>
          <p:cNvSpPr>
            <a:spLocks noGrp="1"/>
          </p:cNvSpPr>
          <p:nvPr>
            <p:ph type="ftr" sz="quarter" idx="3"/>
          </p:nvPr>
        </p:nvSpPr>
        <p:spPr>
          <a:xfrm>
            <a:off x="1088136" y="6272784"/>
            <a:ext cx="6327648" cy="365125"/>
          </a:xfrm>
          <a:prstGeom prst="rect">
            <a:avLst/>
          </a:prstGeom>
        </p:spPr>
        <p:txBody>
          <a:bodyPr vert="horz" lIns="91440" tIns="45720" rIns="91440" bIns="45720" rtlCol="0" anchor="ctr"/>
          <a:lstStyle>
            <a:lvl1pPr algn="l">
              <a:defRPr sz="1100">
                <a:solidFill>
                  <a:schemeClr val="tx2"/>
                </a:solidFill>
              </a:defRPr>
            </a:lvl1pPr>
          </a:lstStyle>
          <a:p>
            <a:endParaRPr lang="en-US" dirty="0"/>
          </a:p>
        </p:txBody>
      </p:sp>
      <p:grpSp>
        <p:nvGrpSpPr>
          <p:cNvPr id="7" name="Group 6"/>
          <p:cNvGrpSpPr>
            <a:grpSpLocks noChangeAspect="1"/>
          </p:cNvGrpSpPr>
          <p:nvPr/>
        </p:nvGrpSpPr>
        <p:grpSpPr>
          <a:xfrm>
            <a:off x="11401725" y="6229681"/>
            <a:ext cx="457200" cy="457200"/>
            <a:chOff x="11361456" y="6195813"/>
            <a:chExt cx="548640" cy="548640"/>
          </a:xfrm>
        </p:grpSpPr>
        <p:sp>
          <p:nvSpPr>
            <p:cNvPr id="8" name="Oval 7"/>
            <p:cNvSpPr/>
            <p:nvPr/>
          </p:nvSpPr>
          <p:spPr>
            <a:xfrm>
              <a:off x="11361456" y="6195813"/>
              <a:ext cx="548640" cy="548640"/>
            </a:xfrm>
            <a:prstGeom prst="ellipse">
              <a:avLst/>
            </a:prstGeom>
            <a:blipFill dpi="0" rotWithShape="1">
              <a:blip r:embed="rId13">
                <a:duotone>
                  <a:schemeClr val="accent1">
                    <a:shade val="45000"/>
                    <a:satMod val="135000"/>
                  </a:schemeClr>
                  <a:prstClr val="white"/>
                </a:duotone>
                <a:extLst>
                  <a:ext uri="{BEBA8EAE-BF5A-486C-A8C5-ECC9F3942E4B}">
                    <a14:imgProps xmlns:a14="http://schemas.microsoft.com/office/drawing/2010/main">
                      <a14:imgLayer r:embed="rId14">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9" name="Oval 8"/>
            <p:cNvSpPr/>
            <p:nvPr/>
          </p:nvSpPr>
          <p:spPr>
            <a:xfrm>
              <a:off x="11396488" y="6230844"/>
              <a:ext cx="478576" cy="478578"/>
            </a:xfrm>
            <a:prstGeom prst="ellipse">
              <a:avLst/>
            </a:prstGeom>
            <a:noFill/>
            <a:ln w="12700" cap="flat" cmpd="sng" algn="ctr">
              <a:solidFill>
                <a:srgbClr val="FFFFFF"/>
              </a:solidFill>
              <a:prstDash val="solid"/>
            </a:ln>
            <a:effectLst/>
          </p:spPr>
        </p:sp>
      </p:grpSp>
      <p:sp>
        <p:nvSpPr>
          <p:cNvPr id="6" name="Slide Number Placeholder 5"/>
          <p:cNvSpPr>
            <a:spLocks noGrp="1"/>
          </p:cNvSpPr>
          <p:nvPr>
            <p:ph type="sldNum" sz="quarter" idx="4"/>
          </p:nvPr>
        </p:nvSpPr>
        <p:spPr>
          <a:xfrm>
            <a:off x="11311128" y="6272784"/>
            <a:ext cx="640080" cy="365125"/>
          </a:xfrm>
          <a:prstGeom prst="rect">
            <a:avLst/>
          </a:prstGeom>
        </p:spPr>
        <p:txBody>
          <a:bodyPr vert="horz" lIns="91440" tIns="45720" rIns="91440" bIns="45720" rtlCol="0" anchor="ctr"/>
          <a:lstStyle>
            <a:lvl1pPr algn="ctr">
              <a:defRPr sz="1400" b="1">
                <a:solidFill>
                  <a:srgbClr val="FFFFFF"/>
                </a:solidFill>
                <a:latin typeface="+mn-lt"/>
              </a:defRPr>
            </a:lvl1pPr>
          </a:lstStyle>
          <a:p>
            <a:fld id="{4FAB73BC-B049-4115-A692-8D63A059BFB8}"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sldNum="0" hdr="0" ftr="0" dt="0"/>
  <p:txStyles>
    <p:titleStyle>
      <a:lvl1pPr algn="l" defTabSz="914400" rtl="0" eaLnBrk="1" latinLnBrk="0" hangingPunct="1">
        <a:lnSpc>
          <a:spcPct val="90000"/>
        </a:lnSpc>
        <a:spcBef>
          <a:spcPct val="0"/>
        </a:spcBef>
        <a:buNone/>
        <a:defRPr sz="4800" b="1" kern="1200" cap="none" baseline="0">
          <a:blipFill>
            <a:blip r:embed="rId15">
              <a:extLst>
                <a:ext uri="{28A0092B-C50C-407E-A947-70E740481C1C}">
                  <a14:useLocalDpi xmlns:a14="http://schemas.microsoft.com/office/drawing/2010/main" val="0"/>
                </a:ext>
              </a:extLst>
            </a:blip>
            <a:tile tx="6350" ty="-127000" sx="65000" sy="64000" flip="none" algn="tl"/>
          </a:blip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5.png"/><Relationship Id="rId1" Type="http://schemas.openxmlformats.org/officeDocument/2006/relationships/slideLayout" Target="../slideLayouts/slideLayout2.xml"/><Relationship Id="rId5" Type="http://schemas.openxmlformats.org/officeDocument/2006/relationships/image" Target="../media/image2.png"/><Relationship Id="rId4" Type="http://schemas.microsoft.com/office/2007/relationships/hdphoto" Target="../media/hdphoto2.wdp"/></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6.png"/><Relationship Id="rId1" Type="http://schemas.openxmlformats.org/officeDocument/2006/relationships/slideLayout" Target="../slideLayouts/slideLayout2.xml"/><Relationship Id="rId5" Type="http://schemas.openxmlformats.org/officeDocument/2006/relationships/image" Target="../media/image2.png"/><Relationship Id="rId4" Type="http://schemas.microsoft.com/office/2007/relationships/hdphoto" Target="../media/hdphoto2.wdp"/></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7.png"/><Relationship Id="rId1" Type="http://schemas.openxmlformats.org/officeDocument/2006/relationships/slideLayout" Target="../slideLayouts/slideLayout2.xml"/><Relationship Id="rId5" Type="http://schemas.openxmlformats.org/officeDocument/2006/relationships/image" Target="../media/image2.png"/><Relationship Id="rId4" Type="http://schemas.microsoft.com/office/2007/relationships/hdphoto" Target="../media/hdphoto2.wdp"/></Relationships>
</file>

<file path=ppt/slides/_rels/slide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5.jpg"/></Relationships>
</file>

<file path=ppt/slides/_rels/slide2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1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data.cityofnewyork.us/dataset/DOHMH-Farmers-Markets/8vwk-6iz2" TargetMode="External"/><Relationship Id="rId2" Type="http://schemas.openxmlformats.org/officeDocument/2006/relationships/hyperlink" Target="https://geo.nyu.edu/catalog/nyu_2451_34572" TargetMode="External"/><Relationship Id="rId1" Type="http://schemas.openxmlformats.org/officeDocument/2006/relationships/slideLayout" Target="../slideLayouts/slideLayout2.xml"/><Relationship Id="rId4" Type="http://schemas.openxmlformats.org/officeDocument/2006/relationships/hyperlink" Target="https://www.grownyc.org/greenmarketco/foodbox"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Layout" Target="../slideLayouts/slideLayout2.xml"/><Relationship Id="rId5" Type="http://schemas.openxmlformats.org/officeDocument/2006/relationships/image" Target="../media/image2.png"/><Relationship Id="rId4" Type="http://schemas.microsoft.com/office/2007/relationships/hdphoto" Target="../media/hdphoto2.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C5AD3A7A-9C6D-4D40-AE32-D172C8C5A445}"/>
              </a:ext>
            </a:extLst>
          </p:cNvPr>
          <p:cNvSpPr>
            <a:spLocks noGrp="1"/>
          </p:cNvSpPr>
          <p:nvPr>
            <p:ph type="ctrTitle"/>
          </p:nvPr>
        </p:nvSpPr>
        <p:spPr/>
        <p:txBody>
          <a:bodyPr/>
          <a:lstStyle/>
          <a:p>
            <a:r>
              <a:rPr lang="en-US" dirty="0"/>
              <a:t>The battle of neighborhoods</a:t>
            </a:r>
            <a:endParaRPr lang="ru-RU" dirty="0"/>
          </a:p>
        </p:txBody>
      </p:sp>
      <p:sp>
        <p:nvSpPr>
          <p:cNvPr id="3" name="Подзаголовок 2">
            <a:extLst>
              <a:ext uri="{FF2B5EF4-FFF2-40B4-BE49-F238E27FC236}">
                <a16:creationId xmlns:a16="http://schemas.microsoft.com/office/drawing/2014/main" id="{D59949FA-14CE-46C6-A5B8-280B76FCB269}"/>
              </a:ext>
            </a:extLst>
          </p:cNvPr>
          <p:cNvSpPr>
            <a:spLocks noGrp="1"/>
          </p:cNvSpPr>
          <p:nvPr>
            <p:ph type="subTitle" idx="1"/>
          </p:nvPr>
        </p:nvSpPr>
        <p:spPr/>
        <p:txBody>
          <a:bodyPr/>
          <a:lstStyle/>
          <a:p>
            <a:r>
              <a:rPr lang="en-US" dirty="0"/>
              <a:t>Butterscotch Pancakes restaurant</a:t>
            </a:r>
            <a:endParaRPr lang="ru-RU" dirty="0"/>
          </a:p>
        </p:txBody>
      </p:sp>
    </p:spTree>
    <p:extLst>
      <p:ext uri="{BB962C8B-B14F-4D97-AF65-F5344CB8AC3E}">
        <p14:creationId xmlns:p14="http://schemas.microsoft.com/office/powerpoint/2010/main" val="40330578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BD2FF7D-2A10-416C-9AE2-27414BF2CCBB}"/>
              </a:ext>
            </a:extLst>
          </p:cNvPr>
          <p:cNvSpPr>
            <a:spLocks noGrp="1"/>
          </p:cNvSpPr>
          <p:nvPr>
            <p:ph type="title"/>
          </p:nvPr>
        </p:nvSpPr>
        <p:spPr>
          <a:xfrm>
            <a:off x="268778" y="281432"/>
            <a:ext cx="11654444" cy="1636776"/>
          </a:xfrm>
        </p:spPr>
        <p:txBody>
          <a:bodyPr>
            <a:noAutofit/>
          </a:bodyPr>
          <a:lstStyle/>
          <a:p>
            <a:r>
              <a:rPr lang="en-US" dirty="0"/>
              <a:t>New York Population</a:t>
            </a:r>
            <a:endParaRPr lang="ru-RU" sz="4000" b="0" dirty="0"/>
          </a:p>
        </p:txBody>
      </p:sp>
      <p:sp>
        <p:nvSpPr>
          <p:cNvPr id="3" name="Объект 2">
            <a:extLst>
              <a:ext uri="{FF2B5EF4-FFF2-40B4-BE49-F238E27FC236}">
                <a16:creationId xmlns:a16="http://schemas.microsoft.com/office/drawing/2014/main" id="{A9F285FE-9D12-435D-8DF9-CF8CDF8700FD}"/>
              </a:ext>
            </a:extLst>
          </p:cNvPr>
          <p:cNvSpPr>
            <a:spLocks noGrp="1"/>
          </p:cNvSpPr>
          <p:nvPr>
            <p:ph idx="1"/>
          </p:nvPr>
        </p:nvSpPr>
        <p:spPr/>
        <p:txBody>
          <a:bodyPr/>
          <a:lstStyle/>
          <a:p>
            <a:r>
              <a:rPr lang="en-US" dirty="0"/>
              <a:t>Insights from the data:</a:t>
            </a:r>
            <a:endParaRPr lang="ru-RU" dirty="0"/>
          </a:p>
          <a:p>
            <a:r>
              <a:rPr lang="en-US" dirty="0"/>
              <a:t> Manhattan (New York County) is the geographically smallest and most densely populated borough.</a:t>
            </a:r>
            <a:endParaRPr lang="ru-RU" dirty="0"/>
          </a:p>
          <a:p>
            <a:pPr lvl="0"/>
            <a:r>
              <a:rPr lang="en-US" dirty="0"/>
              <a:t>Manhattan's (New York County's) population density of 72,033 people per square mile (27,812/km²) in 2015 makes it the highest of any county in the United States and higher than the density of any individual American city.</a:t>
            </a:r>
            <a:endParaRPr lang="ru-RU" dirty="0"/>
          </a:p>
          <a:p>
            <a:pPr lvl="0"/>
            <a:r>
              <a:rPr lang="en-US" dirty="0"/>
              <a:t>Brooklyn (Kings County), on the western tip of Long Island, is the city's most populous borough.</a:t>
            </a:r>
            <a:endParaRPr lang="ru-RU" dirty="0"/>
          </a:p>
          <a:p>
            <a:pPr lvl="0"/>
            <a:r>
              <a:rPr lang="en-US" dirty="0"/>
              <a:t>Queens (Queens County), on Long Island north and east of Brooklyn, is geographically the largest borough.</a:t>
            </a:r>
            <a:endParaRPr lang="ru-RU" dirty="0"/>
          </a:p>
          <a:p>
            <a:endParaRPr lang="ru-RU" dirty="0"/>
          </a:p>
        </p:txBody>
      </p:sp>
    </p:spTree>
    <p:extLst>
      <p:ext uri="{BB962C8B-B14F-4D97-AF65-F5344CB8AC3E}">
        <p14:creationId xmlns:p14="http://schemas.microsoft.com/office/powerpoint/2010/main" val="18124343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BD2FF7D-2A10-416C-9AE2-27414BF2CCBB}"/>
              </a:ext>
            </a:extLst>
          </p:cNvPr>
          <p:cNvSpPr>
            <a:spLocks noGrp="1"/>
          </p:cNvSpPr>
          <p:nvPr>
            <p:ph type="title"/>
          </p:nvPr>
        </p:nvSpPr>
        <p:spPr>
          <a:xfrm>
            <a:off x="268778" y="281432"/>
            <a:ext cx="11654444" cy="1636776"/>
          </a:xfrm>
        </p:spPr>
        <p:txBody>
          <a:bodyPr>
            <a:noAutofit/>
          </a:bodyPr>
          <a:lstStyle/>
          <a:p>
            <a:r>
              <a:rPr lang="en-US" dirty="0"/>
              <a:t>New York Cuisine</a:t>
            </a:r>
            <a:endParaRPr lang="ru-RU" sz="4000" b="0" dirty="0"/>
          </a:p>
        </p:txBody>
      </p:sp>
      <p:sp>
        <p:nvSpPr>
          <p:cNvPr id="3" name="Объект 2">
            <a:extLst>
              <a:ext uri="{FF2B5EF4-FFF2-40B4-BE49-F238E27FC236}">
                <a16:creationId xmlns:a16="http://schemas.microsoft.com/office/drawing/2014/main" id="{A9F285FE-9D12-435D-8DF9-CF8CDF8700FD}"/>
              </a:ext>
            </a:extLst>
          </p:cNvPr>
          <p:cNvSpPr>
            <a:spLocks noGrp="1"/>
          </p:cNvSpPr>
          <p:nvPr>
            <p:ph idx="1"/>
          </p:nvPr>
        </p:nvSpPr>
        <p:spPr>
          <a:xfrm>
            <a:off x="549148" y="1727708"/>
            <a:ext cx="10058400" cy="4050792"/>
          </a:xfrm>
        </p:spPr>
        <p:txBody>
          <a:bodyPr/>
          <a:lstStyle/>
          <a:p>
            <a:r>
              <a:rPr lang="ru-RU" dirty="0"/>
              <a:t> </a:t>
            </a:r>
            <a:r>
              <a:rPr lang="en-US" dirty="0"/>
              <a:t>This data has been manually sourced from Wikipedia page - https://en.wikipedia.org/wiki/Cuisine_of_New_York_City . </a:t>
            </a:r>
          </a:p>
          <a:p>
            <a:r>
              <a:rPr lang="en-US" dirty="0"/>
              <a:t>Using this data we created word cloud.</a:t>
            </a:r>
          </a:p>
          <a:p>
            <a:r>
              <a:rPr lang="en-US" dirty="0"/>
              <a:t>NEW YORK CITY CUISINE: Most Preferred Food in New York City – Italian, Mexican, Puerto Rican, Jewish, Chinese.</a:t>
            </a:r>
            <a:endParaRPr lang="ru-RU" dirty="0"/>
          </a:p>
          <a:p>
            <a:endParaRPr lang="ru-RU" dirty="0"/>
          </a:p>
          <a:p>
            <a:endParaRPr lang="ru-RU" dirty="0"/>
          </a:p>
        </p:txBody>
      </p:sp>
      <p:pic>
        <p:nvPicPr>
          <p:cNvPr id="4" name="Рисунок 3">
            <a:extLst>
              <a:ext uri="{FF2B5EF4-FFF2-40B4-BE49-F238E27FC236}">
                <a16:creationId xmlns:a16="http://schemas.microsoft.com/office/drawing/2014/main" id="{154FC374-9EBE-486D-8378-E5EA538BF012}"/>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2804505" y="3753104"/>
            <a:ext cx="5691101" cy="2647696"/>
          </a:xfrm>
          <a:prstGeom prst="rect">
            <a:avLst/>
          </a:prstGeom>
          <a:noFill/>
          <a:ln>
            <a:noFill/>
          </a:ln>
        </p:spPr>
      </p:pic>
    </p:spTree>
    <p:extLst>
      <p:ext uri="{BB962C8B-B14F-4D97-AF65-F5344CB8AC3E}">
        <p14:creationId xmlns:p14="http://schemas.microsoft.com/office/powerpoint/2010/main" val="16314238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BD2FF7D-2A10-416C-9AE2-27414BF2CCBB}"/>
              </a:ext>
            </a:extLst>
          </p:cNvPr>
          <p:cNvSpPr>
            <a:spLocks noGrp="1"/>
          </p:cNvSpPr>
          <p:nvPr>
            <p:ph type="title"/>
          </p:nvPr>
        </p:nvSpPr>
        <p:spPr>
          <a:xfrm>
            <a:off x="268778" y="281432"/>
            <a:ext cx="11654444" cy="1636776"/>
          </a:xfrm>
        </p:spPr>
        <p:txBody>
          <a:bodyPr>
            <a:noAutofit/>
          </a:bodyPr>
          <a:lstStyle/>
          <a:p>
            <a:r>
              <a:rPr lang="en-US" dirty="0"/>
              <a:t>New York Cuisine</a:t>
            </a:r>
            <a:endParaRPr lang="ru-RU" sz="4000" b="0" dirty="0"/>
          </a:p>
        </p:txBody>
      </p:sp>
      <p:sp>
        <p:nvSpPr>
          <p:cNvPr id="3" name="Объект 2">
            <a:extLst>
              <a:ext uri="{FF2B5EF4-FFF2-40B4-BE49-F238E27FC236}">
                <a16:creationId xmlns:a16="http://schemas.microsoft.com/office/drawing/2014/main" id="{A9F285FE-9D12-435D-8DF9-CF8CDF8700FD}"/>
              </a:ext>
            </a:extLst>
          </p:cNvPr>
          <p:cNvSpPr>
            <a:spLocks noGrp="1"/>
          </p:cNvSpPr>
          <p:nvPr>
            <p:ph idx="1"/>
          </p:nvPr>
        </p:nvSpPr>
        <p:spPr>
          <a:xfrm>
            <a:off x="549148" y="1727708"/>
            <a:ext cx="10058400" cy="4050792"/>
          </a:xfrm>
        </p:spPr>
        <p:txBody>
          <a:bodyPr/>
          <a:lstStyle/>
          <a:p>
            <a:r>
              <a:rPr lang="ru-RU" dirty="0"/>
              <a:t> </a:t>
            </a:r>
            <a:r>
              <a:rPr lang="en-US" dirty="0"/>
              <a:t>BROOKLYN CUISINE - Most Preferred Food in Brooklyn is – Italian, Puerto Rican, Mexican, Chinese, Jamaican and Russian.</a:t>
            </a:r>
            <a:endParaRPr lang="ru-RU" dirty="0"/>
          </a:p>
          <a:p>
            <a:endParaRPr lang="ru-RU" dirty="0"/>
          </a:p>
          <a:p>
            <a:endParaRPr lang="ru-RU" dirty="0"/>
          </a:p>
        </p:txBody>
      </p:sp>
      <p:pic>
        <p:nvPicPr>
          <p:cNvPr id="5" name="Рисунок 4">
            <a:extLst>
              <a:ext uri="{FF2B5EF4-FFF2-40B4-BE49-F238E27FC236}">
                <a16:creationId xmlns:a16="http://schemas.microsoft.com/office/drawing/2014/main" id="{5C0753A8-AFE0-4ABA-8C78-90CEE38EBD31}"/>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2637933" y="2497218"/>
            <a:ext cx="6140307" cy="3281282"/>
          </a:xfrm>
          <a:prstGeom prst="rect">
            <a:avLst/>
          </a:prstGeom>
          <a:noFill/>
          <a:ln>
            <a:noFill/>
          </a:ln>
        </p:spPr>
      </p:pic>
    </p:spTree>
    <p:extLst>
      <p:ext uri="{BB962C8B-B14F-4D97-AF65-F5344CB8AC3E}">
        <p14:creationId xmlns:p14="http://schemas.microsoft.com/office/powerpoint/2010/main" val="35444650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BD2FF7D-2A10-416C-9AE2-27414BF2CCBB}"/>
              </a:ext>
            </a:extLst>
          </p:cNvPr>
          <p:cNvSpPr>
            <a:spLocks noGrp="1"/>
          </p:cNvSpPr>
          <p:nvPr>
            <p:ph type="title"/>
          </p:nvPr>
        </p:nvSpPr>
        <p:spPr>
          <a:xfrm>
            <a:off x="268778" y="281432"/>
            <a:ext cx="11654444" cy="1636776"/>
          </a:xfrm>
        </p:spPr>
        <p:txBody>
          <a:bodyPr>
            <a:noAutofit/>
          </a:bodyPr>
          <a:lstStyle/>
          <a:p>
            <a:r>
              <a:rPr lang="en-US" dirty="0"/>
              <a:t>New York Cuisine</a:t>
            </a:r>
            <a:endParaRPr lang="ru-RU" sz="4000" b="0" dirty="0"/>
          </a:p>
        </p:txBody>
      </p:sp>
      <p:sp>
        <p:nvSpPr>
          <p:cNvPr id="3" name="Объект 2">
            <a:extLst>
              <a:ext uri="{FF2B5EF4-FFF2-40B4-BE49-F238E27FC236}">
                <a16:creationId xmlns:a16="http://schemas.microsoft.com/office/drawing/2014/main" id="{A9F285FE-9D12-435D-8DF9-CF8CDF8700FD}"/>
              </a:ext>
            </a:extLst>
          </p:cNvPr>
          <p:cNvSpPr>
            <a:spLocks noGrp="1"/>
          </p:cNvSpPr>
          <p:nvPr>
            <p:ph idx="1"/>
          </p:nvPr>
        </p:nvSpPr>
        <p:spPr>
          <a:xfrm>
            <a:off x="549148" y="1727708"/>
            <a:ext cx="10058400" cy="4050792"/>
          </a:xfrm>
        </p:spPr>
        <p:txBody>
          <a:bodyPr/>
          <a:lstStyle/>
          <a:p>
            <a:r>
              <a:rPr lang="en-US" dirty="0"/>
              <a:t>MANHATTAN CUISINE - Most Preferred Food in Manhattan is – Indian, Pakistani, Italian.</a:t>
            </a:r>
          </a:p>
          <a:p>
            <a:endParaRPr lang="ru-RU" dirty="0"/>
          </a:p>
          <a:p>
            <a:endParaRPr lang="ru-RU" dirty="0"/>
          </a:p>
          <a:p>
            <a:endParaRPr lang="ru-RU" dirty="0"/>
          </a:p>
        </p:txBody>
      </p:sp>
      <p:pic>
        <p:nvPicPr>
          <p:cNvPr id="6" name="Рисунок 5">
            <a:extLst>
              <a:ext uri="{FF2B5EF4-FFF2-40B4-BE49-F238E27FC236}">
                <a16:creationId xmlns:a16="http://schemas.microsoft.com/office/drawing/2014/main" id="{F5921DEF-2FCE-4237-89A5-1494E2C11128}"/>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3010029" y="2527011"/>
            <a:ext cx="6171941" cy="3251489"/>
          </a:xfrm>
          <a:prstGeom prst="rect">
            <a:avLst/>
          </a:prstGeom>
          <a:noFill/>
          <a:ln>
            <a:noFill/>
          </a:ln>
        </p:spPr>
      </p:pic>
    </p:spTree>
    <p:extLst>
      <p:ext uri="{BB962C8B-B14F-4D97-AF65-F5344CB8AC3E}">
        <p14:creationId xmlns:p14="http://schemas.microsoft.com/office/powerpoint/2010/main" val="3767071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BD2FF7D-2A10-416C-9AE2-27414BF2CCBB}"/>
              </a:ext>
            </a:extLst>
          </p:cNvPr>
          <p:cNvSpPr>
            <a:spLocks noGrp="1"/>
          </p:cNvSpPr>
          <p:nvPr>
            <p:ph type="title"/>
          </p:nvPr>
        </p:nvSpPr>
        <p:spPr>
          <a:xfrm>
            <a:off x="268778" y="281432"/>
            <a:ext cx="11654444" cy="1636776"/>
          </a:xfrm>
        </p:spPr>
        <p:txBody>
          <a:bodyPr>
            <a:noAutofit/>
          </a:bodyPr>
          <a:lstStyle/>
          <a:p>
            <a:r>
              <a:rPr lang="en-US" dirty="0"/>
              <a:t>New York Cuisine</a:t>
            </a:r>
            <a:endParaRPr lang="ru-RU" sz="4000" b="0" dirty="0"/>
          </a:p>
        </p:txBody>
      </p:sp>
      <p:sp>
        <p:nvSpPr>
          <p:cNvPr id="3" name="Объект 2">
            <a:extLst>
              <a:ext uri="{FF2B5EF4-FFF2-40B4-BE49-F238E27FC236}">
                <a16:creationId xmlns:a16="http://schemas.microsoft.com/office/drawing/2014/main" id="{A9F285FE-9D12-435D-8DF9-CF8CDF8700FD}"/>
              </a:ext>
            </a:extLst>
          </p:cNvPr>
          <p:cNvSpPr>
            <a:spLocks noGrp="1"/>
          </p:cNvSpPr>
          <p:nvPr>
            <p:ph idx="1"/>
          </p:nvPr>
        </p:nvSpPr>
        <p:spPr>
          <a:xfrm>
            <a:off x="549148" y="1727708"/>
            <a:ext cx="10058400" cy="4050792"/>
          </a:xfrm>
        </p:spPr>
        <p:txBody>
          <a:bodyPr/>
          <a:lstStyle/>
          <a:p>
            <a:r>
              <a:rPr lang="en-US" dirty="0"/>
              <a:t>QUEENS CUISINE - Most Preferred Food in Queens is – Italian, Chinese, and Puerto Rican.</a:t>
            </a:r>
            <a:endParaRPr lang="ru-RU" dirty="0"/>
          </a:p>
          <a:p>
            <a:endParaRPr lang="ru-RU" dirty="0"/>
          </a:p>
          <a:p>
            <a:endParaRPr lang="ru-RU" dirty="0"/>
          </a:p>
          <a:p>
            <a:endParaRPr lang="ru-RU" dirty="0"/>
          </a:p>
        </p:txBody>
      </p:sp>
      <p:pic>
        <p:nvPicPr>
          <p:cNvPr id="5" name="Рисунок 4">
            <a:extLst>
              <a:ext uri="{FF2B5EF4-FFF2-40B4-BE49-F238E27FC236}">
                <a16:creationId xmlns:a16="http://schemas.microsoft.com/office/drawing/2014/main" id="{B3BDEBC7-2612-483A-A03E-896D5117E6B4}"/>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2915602" y="2461429"/>
            <a:ext cx="6360796" cy="3360589"/>
          </a:xfrm>
          <a:prstGeom prst="rect">
            <a:avLst/>
          </a:prstGeom>
          <a:noFill/>
          <a:ln>
            <a:noFill/>
          </a:ln>
        </p:spPr>
      </p:pic>
    </p:spTree>
    <p:extLst>
      <p:ext uri="{BB962C8B-B14F-4D97-AF65-F5344CB8AC3E}">
        <p14:creationId xmlns:p14="http://schemas.microsoft.com/office/powerpoint/2010/main" val="950861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BD2FF7D-2A10-416C-9AE2-27414BF2CCBB}"/>
              </a:ext>
            </a:extLst>
          </p:cNvPr>
          <p:cNvSpPr>
            <a:spLocks noGrp="1"/>
          </p:cNvSpPr>
          <p:nvPr>
            <p:ph type="title"/>
          </p:nvPr>
        </p:nvSpPr>
        <p:spPr>
          <a:xfrm>
            <a:off x="268778" y="281432"/>
            <a:ext cx="11654444" cy="1636776"/>
          </a:xfrm>
        </p:spPr>
        <p:txBody>
          <a:bodyPr>
            <a:noAutofit/>
          </a:bodyPr>
          <a:lstStyle/>
          <a:p>
            <a:r>
              <a:rPr lang="en-US" dirty="0"/>
              <a:t>New York Cuisine</a:t>
            </a:r>
            <a:endParaRPr lang="ru-RU" sz="4000" b="0" dirty="0"/>
          </a:p>
        </p:txBody>
      </p:sp>
      <p:sp>
        <p:nvSpPr>
          <p:cNvPr id="3" name="Объект 2">
            <a:extLst>
              <a:ext uri="{FF2B5EF4-FFF2-40B4-BE49-F238E27FC236}">
                <a16:creationId xmlns:a16="http://schemas.microsoft.com/office/drawing/2014/main" id="{A9F285FE-9D12-435D-8DF9-CF8CDF8700FD}"/>
              </a:ext>
            </a:extLst>
          </p:cNvPr>
          <p:cNvSpPr>
            <a:spLocks noGrp="1"/>
          </p:cNvSpPr>
          <p:nvPr>
            <p:ph idx="1"/>
          </p:nvPr>
        </p:nvSpPr>
        <p:spPr>
          <a:xfrm>
            <a:off x="549148" y="1727708"/>
            <a:ext cx="10058400" cy="4050792"/>
          </a:xfrm>
        </p:spPr>
        <p:txBody>
          <a:bodyPr/>
          <a:lstStyle/>
          <a:p>
            <a:r>
              <a:rPr lang="en-US" dirty="0"/>
              <a:t>THE BRONX CUISINE - Most Preferred Food in The Bronx is – Italian and Puerto Rican.</a:t>
            </a:r>
            <a:endParaRPr lang="ru-RU" dirty="0"/>
          </a:p>
          <a:p>
            <a:endParaRPr lang="ru-RU" dirty="0"/>
          </a:p>
          <a:p>
            <a:endParaRPr lang="ru-RU" dirty="0"/>
          </a:p>
          <a:p>
            <a:endParaRPr lang="ru-RU" dirty="0"/>
          </a:p>
        </p:txBody>
      </p:sp>
      <p:pic>
        <p:nvPicPr>
          <p:cNvPr id="6" name="Рисунок 5">
            <a:extLst>
              <a:ext uri="{FF2B5EF4-FFF2-40B4-BE49-F238E27FC236}">
                <a16:creationId xmlns:a16="http://schemas.microsoft.com/office/drawing/2014/main" id="{A7064A85-A3A6-4809-84DC-C1AC2D06912E}"/>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2835202" y="2525337"/>
            <a:ext cx="6521595" cy="3253163"/>
          </a:xfrm>
          <a:prstGeom prst="rect">
            <a:avLst/>
          </a:prstGeom>
          <a:noFill/>
          <a:ln>
            <a:noFill/>
          </a:ln>
        </p:spPr>
      </p:pic>
    </p:spTree>
    <p:extLst>
      <p:ext uri="{BB962C8B-B14F-4D97-AF65-F5344CB8AC3E}">
        <p14:creationId xmlns:p14="http://schemas.microsoft.com/office/powerpoint/2010/main" val="30176902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Рисунок 3">
            <a:extLst>
              <a:ext uri="{FF2B5EF4-FFF2-40B4-BE49-F238E27FC236}">
                <a16:creationId xmlns:a16="http://schemas.microsoft.com/office/drawing/2014/main" id="{14708F23-CBBD-40B2-84CF-8F809F2712BC}"/>
              </a:ext>
            </a:extLst>
          </p:cNvPr>
          <p:cNvPicPr/>
          <p:nvPr/>
        </p:nvPicPr>
        <p:blipFill rotWithShape="1">
          <a:blip r:embed="rId2">
            <a:extLst>
              <a:ext uri="{28A0092B-C50C-407E-A947-70E740481C1C}">
                <a14:useLocalDpi xmlns:a14="http://schemas.microsoft.com/office/drawing/2010/main" val="0"/>
              </a:ext>
            </a:extLst>
          </a:blip>
          <a:srcRect l="22057" r="12174" b="2"/>
          <a:stretch/>
        </p:blipFill>
        <p:spPr bwMode="auto">
          <a:xfrm>
            <a:off x="3343" y="10"/>
            <a:ext cx="7548923" cy="6857990"/>
          </a:xfrm>
          <a:prstGeom prst="rect">
            <a:avLst/>
          </a:prstGeom>
          <a:noFill/>
        </p:spPr>
      </p:pic>
      <p:sp>
        <p:nvSpPr>
          <p:cNvPr id="9" name="Rectangle 8">
            <a:extLst>
              <a:ext uri="{FF2B5EF4-FFF2-40B4-BE49-F238E27FC236}">
                <a16:creationId xmlns:a16="http://schemas.microsoft.com/office/drawing/2014/main" id="{04015B9C-179F-43A5-894D-58193B6A84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2266" y="0"/>
            <a:ext cx="4639734" cy="6857999"/>
          </a:xfrm>
          <a:prstGeom prst="rect">
            <a:avLst/>
          </a:prstGeom>
          <a:blipFill dpi="0" rotWithShape="1">
            <a:blip r:embed="rId3">
              <a:alphaModFix amt="60000"/>
              <a:lum bright="70000" contrast="-70000"/>
              <a:extLst>
                <a:ext uri="{BEBA8EAE-BF5A-486C-A8C5-ECC9F3942E4B}">
                  <a14:imgProps xmlns:a14="http://schemas.microsoft.com/office/drawing/2010/main">
                    <a14:imgLayer r:embed="rId4">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Заголовок 1">
            <a:extLst>
              <a:ext uri="{FF2B5EF4-FFF2-40B4-BE49-F238E27FC236}">
                <a16:creationId xmlns:a16="http://schemas.microsoft.com/office/drawing/2014/main" id="{77BABEE1-3241-4062-98BF-246F9902AB9E}"/>
              </a:ext>
            </a:extLst>
          </p:cNvPr>
          <p:cNvSpPr>
            <a:spLocks noGrp="1"/>
          </p:cNvSpPr>
          <p:nvPr>
            <p:ph type="title"/>
          </p:nvPr>
        </p:nvSpPr>
        <p:spPr>
          <a:xfrm>
            <a:off x="7883612" y="484632"/>
            <a:ext cx="3816774" cy="1609344"/>
          </a:xfrm>
          <a:ln>
            <a:noFill/>
          </a:ln>
        </p:spPr>
        <p:txBody>
          <a:bodyPr>
            <a:normAutofit/>
          </a:bodyPr>
          <a:lstStyle/>
          <a:p>
            <a:r>
              <a:rPr lang="en-US" sz="3200"/>
              <a:t>Exploring the neighborhoods in New York City</a:t>
            </a:r>
            <a:endParaRPr lang="ru-RU" sz="3200"/>
          </a:p>
        </p:txBody>
      </p:sp>
      <p:sp>
        <p:nvSpPr>
          <p:cNvPr id="3" name="Объект 2">
            <a:extLst>
              <a:ext uri="{FF2B5EF4-FFF2-40B4-BE49-F238E27FC236}">
                <a16:creationId xmlns:a16="http://schemas.microsoft.com/office/drawing/2014/main" id="{AACE729C-CB6E-4487-8886-6425C3672F03}"/>
              </a:ext>
            </a:extLst>
          </p:cNvPr>
          <p:cNvSpPr>
            <a:spLocks noGrp="1"/>
          </p:cNvSpPr>
          <p:nvPr>
            <p:ph idx="1"/>
          </p:nvPr>
        </p:nvSpPr>
        <p:spPr>
          <a:xfrm>
            <a:off x="7883611" y="2121408"/>
            <a:ext cx="3816774" cy="4050792"/>
          </a:xfrm>
        </p:spPr>
        <p:txBody>
          <a:bodyPr>
            <a:normAutofit lnSpcReduction="10000"/>
          </a:bodyPr>
          <a:lstStyle/>
          <a:p>
            <a:r>
              <a:rPr lang="en-US" sz="1800" dirty="0"/>
              <a:t>New York city geographical coordinates data has to be utilized as input for the Foursquare API, that has been leveraged to provision venues information for each neighborhood. We used the Foursquare API data to explore neighborhoods in New York City.</a:t>
            </a:r>
          </a:p>
          <a:p>
            <a:r>
              <a:rPr lang="en-US" sz="1800" dirty="0"/>
              <a:t>Brooklyn and Manhattan Venues Visualization: Generated the below Brooklyn and Manhattan Venues Visualization. The "</a:t>
            </a:r>
            <a:r>
              <a:rPr lang="en-US" sz="1800" dirty="0" err="1"/>
              <a:t>BM_venues</a:t>
            </a:r>
            <a:r>
              <a:rPr lang="en-US" sz="1800" dirty="0"/>
              <a:t>" </a:t>
            </a:r>
            <a:r>
              <a:rPr lang="en-US" sz="1800" dirty="0" err="1"/>
              <a:t>dataframe</a:t>
            </a:r>
            <a:r>
              <a:rPr lang="en-US" sz="1800" dirty="0"/>
              <a:t> has 9670 venues and 407 unique venue types.</a:t>
            </a:r>
            <a:endParaRPr lang="ru-RU" sz="1800" dirty="0"/>
          </a:p>
          <a:p>
            <a:endParaRPr lang="ru-RU" sz="1600" dirty="0"/>
          </a:p>
        </p:txBody>
      </p:sp>
      <p:grpSp>
        <p:nvGrpSpPr>
          <p:cNvPr id="11" name="Group 10">
            <a:extLst>
              <a:ext uri="{FF2B5EF4-FFF2-40B4-BE49-F238E27FC236}">
                <a16:creationId xmlns:a16="http://schemas.microsoft.com/office/drawing/2014/main" id="{66F85F57-956F-40FF-BE22-C6EB6E36C98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01725" y="6229681"/>
            <a:ext cx="457200" cy="457200"/>
            <a:chOff x="11361456" y="6195813"/>
            <a:chExt cx="548640" cy="548640"/>
          </a:xfrm>
        </p:grpSpPr>
        <p:sp>
          <p:nvSpPr>
            <p:cNvPr id="12" name="Oval 11">
              <a:extLst>
                <a:ext uri="{FF2B5EF4-FFF2-40B4-BE49-F238E27FC236}">
                  <a16:creationId xmlns:a16="http://schemas.microsoft.com/office/drawing/2014/main" id="{5AA35EF8-94F7-4A24-AA24-845DB2A1F1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61456" y="6195813"/>
              <a:ext cx="548640" cy="548640"/>
            </a:xfrm>
            <a:prstGeom prst="ellipse">
              <a:avLst/>
            </a:prstGeom>
            <a:blipFill dpi="0" rotWithShape="1">
              <a:blip r:embed="rId5">
                <a:duotone>
                  <a:schemeClr val="accent1">
                    <a:shade val="45000"/>
                    <a:satMod val="135000"/>
                  </a:schemeClr>
                  <a:prstClr val="white"/>
                </a:duotone>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3" name="Oval 12">
              <a:extLst>
                <a:ext uri="{FF2B5EF4-FFF2-40B4-BE49-F238E27FC236}">
                  <a16:creationId xmlns:a16="http://schemas.microsoft.com/office/drawing/2014/main" id="{A38E4383-DE91-4221-BD38-50EFE38913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96488" y="6230844"/>
              <a:ext cx="478576" cy="478578"/>
            </a:xfrm>
            <a:prstGeom prst="ellipse">
              <a:avLst/>
            </a:prstGeom>
            <a:noFill/>
            <a:ln w="12700"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Tree>
    <p:extLst>
      <p:ext uri="{BB962C8B-B14F-4D97-AF65-F5344CB8AC3E}">
        <p14:creationId xmlns:p14="http://schemas.microsoft.com/office/powerpoint/2010/main" val="41945434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Рисунок 3">
            <a:extLst>
              <a:ext uri="{FF2B5EF4-FFF2-40B4-BE49-F238E27FC236}">
                <a16:creationId xmlns:a16="http://schemas.microsoft.com/office/drawing/2014/main" id="{E0C29A12-A164-415D-A80F-E2531F13E55A}"/>
              </a:ext>
            </a:extLst>
          </p:cNvPr>
          <p:cNvPicPr/>
          <p:nvPr/>
        </p:nvPicPr>
        <p:blipFill rotWithShape="1">
          <a:blip r:embed="rId2">
            <a:extLst>
              <a:ext uri="{28A0092B-C50C-407E-A947-70E740481C1C}">
                <a14:useLocalDpi xmlns:a14="http://schemas.microsoft.com/office/drawing/2010/main" val="0"/>
              </a:ext>
            </a:extLst>
          </a:blip>
          <a:srcRect l="26295" r="7660"/>
          <a:stretch/>
        </p:blipFill>
        <p:spPr bwMode="auto">
          <a:xfrm>
            <a:off x="3343" y="10"/>
            <a:ext cx="7548923" cy="6857990"/>
          </a:xfrm>
          <a:prstGeom prst="rect">
            <a:avLst/>
          </a:prstGeom>
          <a:noFill/>
        </p:spPr>
      </p:pic>
      <p:sp>
        <p:nvSpPr>
          <p:cNvPr id="9" name="Rectangle 8">
            <a:extLst>
              <a:ext uri="{FF2B5EF4-FFF2-40B4-BE49-F238E27FC236}">
                <a16:creationId xmlns:a16="http://schemas.microsoft.com/office/drawing/2014/main" id="{04015B9C-179F-43A5-894D-58193B6A84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2266" y="0"/>
            <a:ext cx="4639734" cy="6857999"/>
          </a:xfrm>
          <a:prstGeom prst="rect">
            <a:avLst/>
          </a:prstGeom>
          <a:blipFill dpi="0" rotWithShape="1">
            <a:blip r:embed="rId3">
              <a:alphaModFix amt="60000"/>
              <a:lum bright="70000" contrast="-70000"/>
              <a:extLst>
                <a:ext uri="{BEBA8EAE-BF5A-486C-A8C5-ECC9F3942E4B}">
                  <a14:imgProps xmlns:a14="http://schemas.microsoft.com/office/drawing/2010/main">
                    <a14:imgLayer r:embed="rId4">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Заголовок 1">
            <a:extLst>
              <a:ext uri="{FF2B5EF4-FFF2-40B4-BE49-F238E27FC236}">
                <a16:creationId xmlns:a16="http://schemas.microsoft.com/office/drawing/2014/main" id="{8C35540B-71E6-45F8-B549-99CF99767757}"/>
              </a:ext>
            </a:extLst>
          </p:cNvPr>
          <p:cNvSpPr>
            <a:spLocks noGrp="1"/>
          </p:cNvSpPr>
          <p:nvPr>
            <p:ph type="title"/>
          </p:nvPr>
        </p:nvSpPr>
        <p:spPr>
          <a:xfrm>
            <a:off x="7883612" y="484632"/>
            <a:ext cx="3816774" cy="1609344"/>
          </a:xfrm>
          <a:ln>
            <a:noFill/>
          </a:ln>
        </p:spPr>
        <p:txBody>
          <a:bodyPr>
            <a:normAutofit/>
          </a:bodyPr>
          <a:lstStyle/>
          <a:p>
            <a:endParaRPr lang="ru-RU" sz="3200"/>
          </a:p>
        </p:txBody>
      </p:sp>
      <p:sp>
        <p:nvSpPr>
          <p:cNvPr id="3" name="Объект 2">
            <a:extLst>
              <a:ext uri="{FF2B5EF4-FFF2-40B4-BE49-F238E27FC236}">
                <a16:creationId xmlns:a16="http://schemas.microsoft.com/office/drawing/2014/main" id="{2B6727BD-5BD1-4631-8AD0-CDD14623464F}"/>
              </a:ext>
            </a:extLst>
          </p:cNvPr>
          <p:cNvSpPr>
            <a:spLocks noGrp="1"/>
          </p:cNvSpPr>
          <p:nvPr>
            <p:ph idx="1"/>
          </p:nvPr>
        </p:nvSpPr>
        <p:spPr>
          <a:xfrm>
            <a:off x="7883611" y="2121408"/>
            <a:ext cx="3816774" cy="4050792"/>
          </a:xfrm>
        </p:spPr>
        <p:txBody>
          <a:bodyPr>
            <a:normAutofit/>
          </a:bodyPr>
          <a:lstStyle/>
          <a:p>
            <a:r>
              <a:rPr lang="en-US" sz="2400" dirty="0"/>
              <a:t>Bronx, Queens and Staten Island Neighborhoods Visualization</a:t>
            </a:r>
          </a:p>
          <a:p>
            <a:endParaRPr lang="en-US" sz="2400" dirty="0"/>
          </a:p>
          <a:p>
            <a:r>
              <a:rPr lang="en-US" dirty="0"/>
              <a:t>The "</a:t>
            </a:r>
            <a:r>
              <a:rPr lang="en-US" dirty="0" err="1"/>
              <a:t>BQS_venues</a:t>
            </a:r>
            <a:r>
              <a:rPr lang="en-US" dirty="0"/>
              <a:t>" </a:t>
            </a:r>
            <a:r>
              <a:rPr lang="en-US" dirty="0" err="1"/>
              <a:t>dataframe</a:t>
            </a:r>
            <a:r>
              <a:rPr lang="en-US" dirty="0"/>
              <a:t> has 10911 venues and 395 unique venue types.</a:t>
            </a:r>
            <a:endParaRPr lang="ru-RU" sz="2400" dirty="0"/>
          </a:p>
          <a:p>
            <a:endParaRPr lang="ru-RU" sz="1600" dirty="0"/>
          </a:p>
        </p:txBody>
      </p:sp>
      <p:grpSp>
        <p:nvGrpSpPr>
          <p:cNvPr id="11" name="Group 10">
            <a:extLst>
              <a:ext uri="{FF2B5EF4-FFF2-40B4-BE49-F238E27FC236}">
                <a16:creationId xmlns:a16="http://schemas.microsoft.com/office/drawing/2014/main" id="{66F85F57-956F-40FF-BE22-C6EB6E36C98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01725" y="6229681"/>
            <a:ext cx="457200" cy="457200"/>
            <a:chOff x="11361456" y="6195813"/>
            <a:chExt cx="548640" cy="548640"/>
          </a:xfrm>
        </p:grpSpPr>
        <p:sp>
          <p:nvSpPr>
            <p:cNvPr id="12" name="Oval 11">
              <a:extLst>
                <a:ext uri="{FF2B5EF4-FFF2-40B4-BE49-F238E27FC236}">
                  <a16:creationId xmlns:a16="http://schemas.microsoft.com/office/drawing/2014/main" id="{5AA35EF8-94F7-4A24-AA24-845DB2A1F1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61456" y="6195813"/>
              <a:ext cx="548640" cy="548640"/>
            </a:xfrm>
            <a:prstGeom prst="ellipse">
              <a:avLst/>
            </a:prstGeom>
            <a:blipFill dpi="0" rotWithShape="1">
              <a:blip r:embed="rId5">
                <a:duotone>
                  <a:schemeClr val="accent1">
                    <a:shade val="45000"/>
                    <a:satMod val="135000"/>
                  </a:schemeClr>
                  <a:prstClr val="white"/>
                </a:duotone>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3" name="Oval 12">
              <a:extLst>
                <a:ext uri="{FF2B5EF4-FFF2-40B4-BE49-F238E27FC236}">
                  <a16:creationId xmlns:a16="http://schemas.microsoft.com/office/drawing/2014/main" id="{A38E4383-DE91-4221-BD38-50EFE38913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96488" y="6230844"/>
              <a:ext cx="478576" cy="478578"/>
            </a:xfrm>
            <a:prstGeom prst="ellipse">
              <a:avLst/>
            </a:prstGeom>
            <a:noFill/>
            <a:ln w="12700"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Tree>
    <p:extLst>
      <p:ext uri="{BB962C8B-B14F-4D97-AF65-F5344CB8AC3E}">
        <p14:creationId xmlns:p14="http://schemas.microsoft.com/office/powerpoint/2010/main" val="42385406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22F2096D-4A47-4AFC-B55A-CE16E9ADFEFE}"/>
              </a:ext>
            </a:extLst>
          </p:cNvPr>
          <p:cNvSpPr>
            <a:spLocks noGrp="1"/>
          </p:cNvSpPr>
          <p:nvPr>
            <p:ph type="title"/>
          </p:nvPr>
        </p:nvSpPr>
        <p:spPr>
          <a:xfrm>
            <a:off x="1066800" y="515390"/>
            <a:ext cx="10058400" cy="1113074"/>
          </a:xfrm>
        </p:spPr>
        <p:txBody>
          <a:bodyPr/>
          <a:lstStyle/>
          <a:p>
            <a:r>
              <a:rPr lang="en-US" dirty="0"/>
              <a:t>Results</a:t>
            </a:r>
            <a:endParaRPr lang="ru-RU" dirty="0"/>
          </a:p>
        </p:txBody>
      </p:sp>
      <p:sp>
        <p:nvSpPr>
          <p:cNvPr id="3" name="Объект 2">
            <a:extLst>
              <a:ext uri="{FF2B5EF4-FFF2-40B4-BE49-F238E27FC236}">
                <a16:creationId xmlns:a16="http://schemas.microsoft.com/office/drawing/2014/main" id="{09FECC25-2768-4E71-9F58-10D12E758E84}"/>
              </a:ext>
            </a:extLst>
          </p:cNvPr>
          <p:cNvSpPr>
            <a:spLocks noGrp="1"/>
          </p:cNvSpPr>
          <p:nvPr>
            <p:ph idx="1"/>
          </p:nvPr>
        </p:nvSpPr>
        <p:spPr/>
        <p:txBody>
          <a:bodyPr/>
          <a:lstStyle/>
          <a:p>
            <a:r>
              <a:rPr lang="en-US" dirty="0"/>
              <a:t>From this venues data we filtered and used only the restaurant data for Brooklyn &amp; Manhattan clustering and Bronx, Queens and Staten Island clustering. As we focused only on restaurants business.</a:t>
            </a:r>
            <a:endParaRPr lang="ru-RU" dirty="0"/>
          </a:p>
          <a:p>
            <a:endParaRPr lang="ru-RU" dirty="0"/>
          </a:p>
          <a:p>
            <a:r>
              <a:rPr lang="en-US" dirty="0"/>
              <a:t>Neighborhood K-Means clustering based on mean occurrence of venue category</a:t>
            </a:r>
            <a:r>
              <a:rPr lang="ru-RU" dirty="0"/>
              <a:t>.</a:t>
            </a:r>
          </a:p>
          <a:p>
            <a:endParaRPr lang="ru-RU" dirty="0"/>
          </a:p>
          <a:p>
            <a:r>
              <a:rPr lang="en-US" dirty="0"/>
              <a:t>To cluster the neighborhoods into two clusters we used the K-Means clustering Algorithm. k-means clustering aims to partition n observations into k clusters in which each observation belongs to the cluster with the nearest mean. It uses iterative refinement approach.</a:t>
            </a:r>
            <a:endParaRPr lang="ru-RU" dirty="0"/>
          </a:p>
          <a:p>
            <a:endParaRPr lang="ru-RU" dirty="0"/>
          </a:p>
        </p:txBody>
      </p:sp>
    </p:spTree>
    <p:extLst>
      <p:ext uri="{BB962C8B-B14F-4D97-AF65-F5344CB8AC3E}">
        <p14:creationId xmlns:p14="http://schemas.microsoft.com/office/powerpoint/2010/main" val="28948995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Рисунок 3">
            <a:extLst>
              <a:ext uri="{FF2B5EF4-FFF2-40B4-BE49-F238E27FC236}">
                <a16:creationId xmlns:a16="http://schemas.microsoft.com/office/drawing/2014/main" id="{F85F0D5A-683B-4221-846F-FA344591BB1B}"/>
              </a:ext>
            </a:extLst>
          </p:cNvPr>
          <p:cNvPicPr/>
          <p:nvPr/>
        </p:nvPicPr>
        <p:blipFill rotWithShape="1">
          <a:blip r:embed="rId2">
            <a:extLst>
              <a:ext uri="{28A0092B-C50C-407E-A947-70E740481C1C}">
                <a14:useLocalDpi xmlns:a14="http://schemas.microsoft.com/office/drawing/2010/main" val="0"/>
              </a:ext>
            </a:extLst>
          </a:blip>
          <a:srcRect l="21565" r="12667" b="2"/>
          <a:stretch/>
        </p:blipFill>
        <p:spPr bwMode="auto">
          <a:xfrm>
            <a:off x="3343" y="10"/>
            <a:ext cx="7548923" cy="6857990"/>
          </a:xfrm>
          <a:prstGeom prst="rect">
            <a:avLst/>
          </a:prstGeom>
          <a:noFill/>
        </p:spPr>
      </p:pic>
      <p:sp>
        <p:nvSpPr>
          <p:cNvPr id="9" name="Rectangle 8">
            <a:extLst>
              <a:ext uri="{FF2B5EF4-FFF2-40B4-BE49-F238E27FC236}">
                <a16:creationId xmlns:a16="http://schemas.microsoft.com/office/drawing/2014/main" id="{04015B9C-179F-43A5-894D-58193B6A84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2266" y="0"/>
            <a:ext cx="4639734" cy="6857999"/>
          </a:xfrm>
          <a:prstGeom prst="rect">
            <a:avLst/>
          </a:prstGeom>
          <a:blipFill dpi="0" rotWithShape="1">
            <a:blip r:embed="rId3">
              <a:alphaModFix amt="60000"/>
              <a:lum bright="70000" contrast="-70000"/>
              <a:extLst>
                <a:ext uri="{BEBA8EAE-BF5A-486C-A8C5-ECC9F3942E4B}">
                  <a14:imgProps xmlns:a14="http://schemas.microsoft.com/office/drawing/2010/main">
                    <a14:imgLayer r:embed="rId4">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Заголовок 1">
            <a:extLst>
              <a:ext uri="{FF2B5EF4-FFF2-40B4-BE49-F238E27FC236}">
                <a16:creationId xmlns:a16="http://schemas.microsoft.com/office/drawing/2014/main" id="{194130D4-673D-4BFA-A309-584FF9578DBF}"/>
              </a:ext>
            </a:extLst>
          </p:cNvPr>
          <p:cNvSpPr>
            <a:spLocks noGrp="1"/>
          </p:cNvSpPr>
          <p:nvPr>
            <p:ph type="title"/>
          </p:nvPr>
        </p:nvSpPr>
        <p:spPr>
          <a:xfrm>
            <a:off x="7883612" y="484632"/>
            <a:ext cx="3816774" cy="1609344"/>
          </a:xfrm>
          <a:ln>
            <a:noFill/>
          </a:ln>
        </p:spPr>
        <p:txBody>
          <a:bodyPr>
            <a:normAutofit/>
          </a:bodyPr>
          <a:lstStyle/>
          <a:p>
            <a:endParaRPr lang="ru-RU" sz="3200"/>
          </a:p>
        </p:txBody>
      </p:sp>
      <p:sp>
        <p:nvSpPr>
          <p:cNvPr id="3" name="Объект 2">
            <a:extLst>
              <a:ext uri="{FF2B5EF4-FFF2-40B4-BE49-F238E27FC236}">
                <a16:creationId xmlns:a16="http://schemas.microsoft.com/office/drawing/2014/main" id="{D21F1D69-7B1D-4568-8C98-86A61B89B92F}"/>
              </a:ext>
            </a:extLst>
          </p:cNvPr>
          <p:cNvSpPr>
            <a:spLocks noGrp="1"/>
          </p:cNvSpPr>
          <p:nvPr>
            <p:ph idx="1"/>
          </p:nvPr>
        </p:nvSpPr>
        <p:spPr>
          <a:xfrm>
            <a:off x="7813550" y="1872026"/>
            <a:ext cx="3816774" cy="4050792"/>
          </a:xfrm>
        </p:spPr>
        <p:txBody>
          <a:bodyPr>
            <a:normAutofit fontScale="70000" lnSpcReduction="20000"/>
          </a:bodyPr>
          <a:lstStyle/>
          <a:p>
            <a:r>
              <a:rPr lang="en-US" sz="2600" dirty="0"/>
              <a:t>Brooklyn &amp; Manhattan:</a:t>
            </a:r>
            <a:endParaRPr lang="ru-RU" sz="2600" dirty="0"/>
          </a:p>
          <a:p>
            <a:r>
              <a:rPr lang="en-US" sz="2600" dirty="0"/>
              <a:t>In the Map Visualization, we can see the different types of clusters created by using K-Means for Brooklyn &amp; Manhattan.</a:t>
            </a:r>
            <a:endParaRPr lang="ru-RU" sz="2600" dirty="0"/>
          </a:p>
          <a:p>
            <a:r>
              <a:rPr lang="en-US" sz="2600" dirty="0"/>
              <a:t>Cluster0 : The Total and Total Sum of cluster0 has smallest value. It shows that the market is not saturated.</a:t>
            </a:r>
            <a:endParaRPr lang="ru-RU" sz="2600" dirty="0"/>
          </a:p>
          <a:p>
            <a:r>
              <a:rPr lang="en-US" sz="2600" dirty="0"/>
              <a:t>Cluster1 : The Total and Total Sum of cluster1 has highest value. It shows that the markets are saturated. Number of restaurants are very high.</a:t>
            </a:r>
            <a:endParaRPr lang="ru-RU" sz="2600" dirty="0"/>
          </a:p>
          <a:p>
            <a:r>
              <a:rPr lang="en-US" sz="2600" dirty="0"/>
              <a:t>There are no untapped neighborhoods in Brooklyn and Manhattan.</a:t>
            </a:r>
            <a:endParaRPr lang="ru-RU" sz="2600" dirty="0"/>
          </a:p>
          <a:p>
            <a:endParaRPr lang="ru-RU" dirty="0"/>
          </a:p>
          <a:p>
            <a:endParaRPr lang="ru-RU" sz="1600" dirty="0"/>
          </a:p>
        </p:txBody>
      </p:sp>
      <p:grpSp>
        <p:nvGrpSpPr>
          <p:cNvPr id="11" name="Group 10">
            <a:extLst>
              <a:ext uri="{FF2B5EF4-FFF2-40B4-BE49-F238E27FC236}">
                <a16:creationId xmlns:a16="http://schemas.microsoft.com/office/drawing/2014/main" id="{66F85F57-956F-40FF-BE22-C6EB6E36C98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01725" y="6229681"/>
            <a:ext cx="457200" cy="457200"/>
            <a:chOff x="11361456" y="6195813"/>
            <a:chExt cx="548640" cy="548640"/>
          </a:xfrm>
        </p:grpSpPr>
        <p:sp>
          <p:nvSpPr>
            <p:cNvPr id="12" name="Oval 11">
              <a:extLst>
                <a:ext uri="{FF2B5EF4-FFF2-40B4-BE49-F238E27FC236}">
                  <a16:creationId xmlns:a16="http://schemas.microsoft.com/office/drawing/2014/main" id="{5AA35EF8-94F7-4A24-AA24-845DB2A1F1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61456" y="6195813"/>
              <a:ext cx="548640" cy="548640"/>
            </a:xfrm>
            <a:prstGeom prst="ellipse">
              <a:avLst/>
            </a:prstGeom>
            <a:blipFill dpi="0" rotWithShape="1">
              <a:blip r:embed="rId5">
                <a:duotone>
                  <a:schemeClr val="accent1">
                    <a:shade val="45000"/>
                    <a:satMod val="135000"/>
                  </a:schemeClr>
                  <a:prstClr val="white"/>
                </a:duotone>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3" name="Oval 12">
              <a:extLst>
                <a:ext uri="{FF2B5EF4-FFF2-40B4-BE49-F238E27FC236}">
                  <a16:creationId xmlns:a16="http://schemas.microsoft.com/office/drawing/2014/main" id="{A38E4383-DE91-4221-BD38-50EFE38913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96488" y="6230844"/>
              <a:ext cx="478576" cy="478578"/>
            </a:xfrm>
            <a:prstGeom prst="ellipse">
              <a:avLst/>
            </a:prstGeom>
            <a:noFill/>
            <a:ln w="12700"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Tree>
    <p:extLst>
      <p:ext uri="{BB962C8B-B14F-4D97-AF65-F5344CB8AC3E}">
        <p14:creationId xmlns:p14="http://schemas.microsoft.com/office/powerpoint/2010/main" val="25973908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 name="Rectangle 20">
            <a:extLst>
              <a:ext uri="{FF2B5EF4-FFF2-40B4-BE49-F238E27FC236}">
                <a16:creationId xmlns:a16="http://schemas.microsoft.com/office/drawing/2014/main" id="{47F26634-9FA8-4679-B619-B9DFA21E0D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36310" y="0"/>
            <a:ext cx="435568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Заголовок 1">
            <a:extLst>
              <a:ext uri="{FF2B5EF4-FFF2-40B4-BE49-F238E27FC236}">
                <a16:creationId xmlns:a16="http://schemas.microsoft.com/office/drawing/2014/main" id="{438B9D60-FE70-4A24-A421-F98C11690A12}"/>
              </a:ext>
            </a:extLst>
          </p:cNvPr>
          <p:cNvSpPr>
            <a:spLocks noGrp="1"/>
          </p:cNvSpPr>
          <p:nvPr>
            <p:ph type="title"/>
          </p:nvPr>
        </p:nvSpPr>
        <p:spPr>
          <a:xfrm>
            <a:off x="8314890" y="8512"/>
            <a:ext cx="3544035" cy="936137"/>
          </a:xfrm>
          <a:ln>
            <a:noFill/>
          </a:ln>
        </p:spPr>
        <p:txBody>
          <a:bodyPr>
            <a:normAutofit/>
          </a:bodyPr>
          <a:lstStyle/>
          <a:p>
            <a:r>
              <a:rPr lang="en-US" sz="3200" dirty="0"/>
              <a:t>Introduction</a:t>
            </a:r>
            <a:endParaRPr lang="ru-RU" sz="3200" dirty="0"/>
          </a:p>
        </p:txBody>
      </p:sp>
      <p:pic>
        <p:nvPicPr>
          <p:cNvPr id="5" name="Объект 4" descr="Изображение выглядит как текст, карта&#10;&#10;Автоматически созданное описание">
            <a:extLst>
              <a:ext uri="{FF2B5EF4-FFF2-40B4-BE49-F238E27FC236}">
                <a16:creationId xmlns:a16="http://schemas.microsoft.com/office/drawing/2014/main" id="{D3A9A51C-C8D3-458D-B1CF-66B99B81AF6D}"/>
              </a:ext>
            </a:extLst>
          </p:cNvPr>
          <p:cNvPicPr>
            <a:picLocks noChangeAspect="1"/>
          </p:cNvPicPr>
          <p:nvPr/>
        </p:nvPicPr>
        <p:blipFill rotWithShape="1">
          <a:blip r:embed="rId4"/>
          <a:srcRect t="7299" r="-2" b="-2"/>
          <a:stretch/>
        </p:blipFill>
        <p:spPr>
          <a:xfrm>
            <a:off x="491614" y="404212"/>
            <a:ext cx="6659071" cy="6049575"/>
          </a:xfrm>
          <a:prstGeom prst="rect">
            <a:avLst/>
          </a:prstGeom>
        </p:spPr>
      </p:pic>
      <p:sp>
        <p:nvSpPr>
          <p:cNvPr id="9" name="Content Placeholder 8">
            <a:extLst>
              <a:ext uri="{FF2B5EF4-FFF2-40B4-BE49-F238E27FC236}">
                <a16:creationId xmlns:a16="http://schemas.microsoft.com/office/drawing/2014/main" id="{4060EE29-B642-4886-8AE6-37EB867BFB1E}"/>
              </a:ext>
            </a:extLst>
          </p:cNvPr>
          <p:cNvSpPr>
            <a:spLocks noGrp="1"/>
          </p:cNvSpPr>
          <p:nvPr>
            <p:ph idx="1"/>
          </p:nvPr>
        </p:nvSpPr>
        <p:spPr>
          <a:xfrm>
            <a:off x="7836310" y="798267"/>
            <a:ext cx="4203290" cy="2275133"/>
          </a:xfrm>
        </p:spPr>
        <p:txBody>
          <a:bodyPr>
            <a:normAutofit/>
          </a:bodyPr>
          <a:lstStyle/>
          <a:p>
            <a:r>
              <a:rPr lang="en-US" dirty="0"/>
              <a:t>"Butterscotch Pancakes" – Russian chain of restaurants</a:t>
            </a:r>
          </a:p>
          <a:p>
            <a:r>
              <a:rPr lang="en-US" dirty="0"/>
              <a:t>CEO of the chain wants to open his first restaurant in the US</a:t>
            </a:r>
          </a:p>
          <a:p>
            <a:r>
              <a:rPr lang="en-US" b="1" u="sng" dirty="0"/>
              <a:t>Our goal is to find an optimal location for the Restaurant</a:t>
            </a:r>
            <a:endParaRPr lang="ru-RU" b="1" u="sng" dirty="0"/>
          </a:p>
          <a:p>
            <a:endParaRPr lang="en-US" dirty="0"/>
          </a:p>
        </p:txBody>
      </p:sp>
      <p:grpSp>
        <p:nvGrpSpPr>
          <p:cNvPr id="28" name="Group 22">
            <a:extLst>
              <a:ext uri="{FF2B5EF4-FFF2-40B4-BE49-F238E27FC236}">
                <a16:creationId xmlns:a16="http://schemas.microsoft.com/office/drawing/2014/main" id="{79456847-F660-4ED4-9541-E8AB51FCAF6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01725" y="6229681"/>
            <a:ext cx="457200" cy="457200"/>
            <a:chOff x="11361456" y="6195813"/>
            <a:chExt cx="548640" cy="548640"/>
          </a:xfrm>
        </p:grpSpPr>
        <p:sp>
          <p:nvSpPr>
            <p:cNvPr id="29" name="Oval 23">
              <a:extLst>
                <a:ext uri="{FF2B5EF4-FFF2-40B4-BE49-F238E27FC236}">
                  <a16:creationId xmlns:a16="http://schemas.microsoft.com/office/drawing/2014/main" id="{CBA548B4-3D52-4409-99DD-B2A24D2015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61456" y="6195813"/>
              <a:ext cx="548640" cy="548640"/>
            </a:xfrm>
            <a:prstGeom prst="ellipse">
              <a:avLst/>
            </a:prstGeom>
            <a:blipFill dpi="0" rotWithShape="1">
              <a:blip r:embed="rId5">
                <a:duotone>
                  <a:schemeClr val="accent1">
                    <a:shade val="45000"/>
                    <a:satMod val="135000"/>
                  </a:schemeClr>
                  <a:prstClr val="white"/>
                </a:duotone>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30" name="Oval 24">
              <a:extLst>
                <a:ext uri="{FF2B5EF4-FFF2-40B4-BE49-F238E27FC236}">
                  <a16:creationId xmlns:a16="http://schemas.microsoft.com/office/drawing/2014/main" id="{3AE84337-22C7-4E22-AAE5-97E3848BCE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96488" y="6230844"/>
              <a:ext cx="478576" cy="478578"/>
            </a:xfrm>
            <a:prstGeom prst="ellipse">
              <a:avLst/>
            </a:prstGeom>
            <a:noFill/>
            <a:ln w="12700"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19" name="Заголовок 1">
            <a:extLst>
              <a:ext uri="{FF2B5EF4-FFF2-40B4-BE49-F238E27FC236}">
                <a16:creationId xmlns:a16="http://schemas.microsoft.com/office/drawing/2014/main" id="{F98230AC-55B4-4F3B-812C-3AD57627D98C}"/>
              </a:ext>
            </a:extLst>
          </p:cNvPr>
          <p:cNvSpPr txBox="1">
            <a:spLocks/>
          </p:cNvSpPr>
          <p:nvPr/>
        </p:nvSpPr>
        <p:spPr>
          <a:xfrm>
            <a:off x="8020254" y="3044788"/>
            <a:ext cx="3987800" cy="647249"/>
          </a:xfrm>
          <a:prstGeom prst="rect">
            <a:avLst/>
          </a:prstGeom>
          <a:ln>
            <a:noFill/>
          </a:ln>
        </p:spPr>
        <p:txBody>
          <a:bodyPr vert="horz" lIns="91440" tIns="45720" rIns="91440" bIns="45720" rtlCol="0" anchor="ctr">
            <a:normAutofit/>
          </a:bodyPr>
          <a:lstStyle>
            <a:lvl1pPr algn="l" defTabSz="914400" rtl="0" eaLnBrk="1" latinLnBrk="0" hangingPunct="1">
              <a:lnSpc>
                <a:spcPct val="90000"/>
              </a:lnSpc>
              <a:spcBef>
                <a:spcPct val="0"/>
              </a:spcBef>
              <a:buNone/>
              <a:defRPr sz="4800" b="1" kern="1200" cap="none" baseline="0">
                <a:blipFill>
                  <a:blip r:embed="rId6">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en-US" sz="3200" dirty="0"/>
              <a:t>Business problem</a:t>
            </a:r>
            <a:endParaRPr lang="ru-RU" sz="3200" dirty="0"/>
          </a:p>
        </p:txBody>
      </p:sp>
      <p:sp>
        <p:nvSpPr>
          <p:cNvPr id="20" name="Content Placeholder 8">
            <a:extLst>
              <a:ext uri="{FF2B5EF4-FFF2-40B4-BE49-F238E27FC236}">
                <a16:creationId xmlns:a16="http://schemas.microsoft.com/office/drawing/2014/main" id="{4E2B8FDF-9C3E-4002-96E1-F5E0D93BB83D}"/>
              </a:ext>
            </a:extLst>
          </p:cNvPr>
          <p:cNvSpPr txBox="1">
            <a:spLocks/>
          </p:cNvSpPr>
          <p:nvPr/>
        </p:nvSpPr>
        <p:spPr>
          <a:xfrm>
            <a:off x="7836310" y="3863155"/>
            <a:ext cx="4203290" cy="2275133"/>
          </a:xfrm>
          <a:prstGeom prst="rect">
            <a:avLst/>
          </a:prstGeom>
        </p:spPr>
        <p:txBody>
          <a:bodyPr vert="horz" lIns="91440" tIns="45720" rIns="91440" bIns="45720" rtlCol="0">
            <a:normAutofit/>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r>
              <a:rPr lang="en-US" dirty="0"/>
              <a:t>The food market in NY is highly competitive</a:t>
            </a:r>
          </a:p>
          <a:p>
            <a:r>
              <a:rPr lang="en-US" dirty="0"/>
              <a:t>Need a thorough market analysis</a:t>
            </a:r>
          </a:p>
          <a:p>
            <a:r>
              <a:rPr lang="en-US" dirty="0"/>
              <a:t>Looking for a place with a highest demand and low competition</a:t>
            </a:r>
          </a:p>
          <a:p>
            <a:endParaRPr lang="en-US" dirty="0"/>
          </a:p>
        </p:txBody>
      </p:sp>
    </p:spTree>
    <p:extLst>
      <p:ext uri="{BB962C8B-B14F-4D97-AF65-F5344CB8AC3E}">
        <p14:creationId xmlns:p14="http://schemas.microsoft.com/office/powerpoint/2010/main" val="199682936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8">
            <a:extLst>
              <a:ext uri="{FF2B5EF4-FFF2-40B4-BE49-F238E27FC236}">
                <a16:creationId xmlns:a16="http://schemas.microsoft.com/office/drawing/2014/main" id="{47F26634-9FA8-4679-B619-B9DFA21E0D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36310" y="0"/>
            <a:ext cx="435568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Заголовок 1">
            <a:extLst>
              <a:ext uri="{FF2B5EF4-FFF2-40B4-BE49-F238E27FC236}">
                <a16:creationId xmlns:a16="http://schemas.microsoft.com/office/drawing/2014/main" id="{D3A6EBFC-E21F-471A-9A79-23BA2EE783DF}"/>
              </a:ext>
            </a:extLst>
          </p:cNvPr>
          <p:cNvSpPr>
            <a:spLocks noGrp="1"/>
          </p:cNvSpPr>
          <p:nvPr>
            <p:ph type="title"/>
          </p:nvPr>
        </p:nvSpPr>
        <p:spPr>
          <a:xfrm>
            <a:off x="8156350" y="484632"/>
            <a:ext cx="3544035" cy="1609344"/>
          </a:xfrm>
          <a:ln>
            <a:noFill/>
          </a:ln>
        </p:spPr>
        <p:txBody>
          <a:bodyPr>
            <a:normAutofit/>
          </a:bodyPr>
          <a:lstStyle/>
          <a:p>
            <a:endParaRPr lang="ru-RU" sz="3200"/>
          </a:p>
        </p:txBody>
      </p:sp>
      <p:pic>
        <p:nvPicPr>
          <p:cNvPr id="4" name="Рисунок 3">
            <a:extLst>
              <a:ext uri="{FF2B5EF4-FFF2-40B4-BE49-F238E27FC236}">
                <a16:creationId xmlns:a16="http://schemas.microsoft.com/office/drawing/2014/main" id="{2421C991-154C-4456-B936-DD5B81A78458}"/>
              </a:ext>
            </a:extLst>
          </p:cNvPr>
          <p:cNvPicPr/>
          <p:nvPr/>
        </p:nvPicPr>
        <p:blipFill>
          <a:blip r:embed="rId4">
            <a:extLst>
              <a:ext uri="{28A0092B-C50C-407E-A947-70E740481C1C}">
                <a14:useLocalDpi xmlns:a14="http://schemas.microsoft.com/office/drawing/2010/main" val="0"/>
              </a:ext>
            </a:extLst>
          </a:blip>
          <a:stretch>
            <a:fillRect/>
          </a:stretch>
        </p:blipFill>
        <p:spPr bwMode="auto">
          <a:xfrm>
            <a:off x="633999" y="1378053"/>
            <a:ext cx="6882269" cy="4112155"/>
          </a:xfrm>
          <a:prstGeom prst="rect">
            <a:avLst/>
          </a:prstGeom>
          <a:noFill/>
        </p:spPr>
      </p:pic>
      <p:sp>
        <p:nvSpPr>
          <p:cNvPr id="3" name="Объект 2">
            <a:extLst>
              <a:ext uri="{FF2B5EF4-FFF2-40B4-BE49-F238E27FC236}">
                <a16:creationId xmlns:a16="http://schemas.microsoft.com/office/drawing/2014/main" id="{1509F117-7038-4271-BE6A-DCCECE432D69}"/>
              </a:ext>
            </a:extLst>
          </p:cNvPr>
          <p:cNvSpPr>
            <a:spLocks noGrp="1"/>
          </p:cNvSpPr>
          <p:nvPr>
            <p:ph idx="1"/>
          </p:nvPr>
        </p:nvSpPr>
        <p:spPr>
          <a:xfrm>
            <a:off x="8156351" y="2121408"/>
            <a:ext cx="3544034" cy="4050792"/>
          </a:xfrm>
        </p:spPr>
        <p:txBody>
          <a:bodyPr>
            <a:normAutofit/>
          </a:bodyPr>
          <a:lstStyle/>
          <a:p>
            <a:r>
              <a:rPr lang="en-US" sz="1600" dirty="0"/>
              <a:t>Bronx, Queens and Staten Island:</a:t>
            </a:r>
            <a:endParaRPr lang="ru-RU" sz="1600" dirty="0"/>
          </a:p>
          <a:p>
            <a:r>
              <a:rPr lang="en-US" sz="1600" dirty="0"/>
              <a:t> </a:t>
            </a:r>
            <a:endParaRPr lang="ru-RU" sz="1600" dirty="0"/>
          </a:p>
          <a:p>
            <a:r>
              <a:rPr lang="en-US" sz="1600" dirty="0"/>
              <a:t>In the below Map Visualization, we can see the different types of clusters created by using K-Means for Bronx, Queens and Staten Island.</a:t>
            </a:r>
            <a:endParaRPr lang="ru-RU" sz="1600" dirty="0"/>
          </a:p>
          <a:p>
            <a:r>
              <a:rPr lang="en-US" sz="1600" dirty="0"/>
              <a:t>Cluster0: The Total and Total Sum of cluster0 has smallest value. It shows that the market is not saturated. There are untapped neighborhoods.</a:t>
            </a:r>
            <a:endParaRPr lang="ru-RU" sz="1600" dirty="0"/>
          </a:p>
          <a:p>
            <a:endParaRPr lang="ru-RU" sz="1600" dirty="0"/>
          </a:p>
        </p:txBody>
      </p:sp>
      <p:grpSp>
        <p:nvGrpSpPr>
          <p:cNvPr id="16" name="Group 10">
            <a:extLst>
              <a:ext uri="{FF2B5EF4-FFF2-40B4-BE49-F238E27FC236}">
                <a16:creationId xmlns:a16="http://schemas.microsoft.com/office/drawing/2014/main" id="{79456847-F660-4ED4-9541-E8AB51FCAF6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01725" y="6229681"/>
            <a:ext cx="457200" cy="457200"/>
            <a:chOff x="11361456" y="6195813"/>
            <a:chExt cx="548640" cy="548640"/>
          </a:xfrm>
        </p:grpSpPr>
        <p:sp>
          <p:nvSpPr>
            <p:cNvPr id="17" name="Oval 11">
              <a:extLst>
                <a:ext uri="{FF2B5EF4-FFF2-40B4-BE49-F238E27FC236}">
                  <a16:creationId xmlns:a16="http://schemas.microsoft.com/office/drawing/2014/main" id="{CBA548B4-3D52-4409-99DD-B2A24D2015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61456" y="6195813"/>
              <a:ext cx="548640" cy="548640"/>
            </a:xfrm>
            <a:prstGeom prst="ellipse">
              <a:avLst/>
            </a:prstGeom>
            <a:blipFill dpi="0" rotWithShape="1">
              <a:blip r:embed="rId5">
                <a:duotone>
                  <a:schemeClr val="accent1">
                    <a:shade val="45000"/>
                    <a:satMod val="135000"/>
                  </a:schemeClr>
                  <a:prstClr val="white"/>
                </a:duotone>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8" name="Oval 12">
              <a:extLst>
                <a:ext uri="{FF2B5EF4-FFF2-40B4-BE49-F238E27FC236}">
                  <a16:creationId xmlns:a16="http://schemas.microsoft.com/office/drawing/2014/main" id="{3AE84337-22C7-4E22-AAE5-97E3848BCE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96488" y="6230844"/>
              <a:ext cx="478576" cy="478578"/>
            </a:xfrm>
            <a:prstGeom prst="ellipse">
              <a:avLst/>
            </a:prstGeom>
            <a:noFill/>
            <a:ln w="12700"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Tree>
    <p:extLst>
      <p:ext uri="{BB962C8B-B14F-4D97-AF65-F5344CB8AC3E}">
        <p14:creationId xmlns:p14="http://schemas.microsoft.com/office/powerpoint/2010/main" val="210701586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6CD8951E-1A22-4F6E-BFA5-F2BAE42AEE25}"/>
              </a:ext>
            </a:extLst>
          </p:cNvPr>
          <p:cNvSpPr>
            <a:spLocks noGrp="1"/>
          </p:cNvSpPr>
          <p:nvPr>
            <p:ph type="title"/>
          </p:nvPr>
        </p:nvSpPr>
        <p:spPr/>
        <p:txBody>
          <a:bodyPr/>
          <a:lstStyle/>
          <a:p>
            <a:r>
              <a:rPr lang="en-US" dirty="0"/>
              <a:t>Discussion</a:t>
            </a:r>
            <a:br>
              <a:rPr lang="ru-RU" dirty="0"/>
            </a:br>
            <a:endParaRPr lang="ru-RU" dirty="0"/>
          </a:p>
        </p:txBody>
      </p:sp>
      <p:sp>
        <p:nvSpPr>
          <p:cNvPr id="3" name="Объект 2">
            <a:extLst>
              <a:ext uri="{FF2B5EF4-FFF2-40B4-BE49-F238E27FC236}">
                <a16:creationId xmlns:a16="http://schemas.microsoft.com/office/drawing/2014/main" id="{56A29F69-4488-408B-B3D0-A034789E97C7}"/>
              </a:ext>
            </a:extLst>
          </p:cNvPr>
          <p:cNvSpPr>
            <a:spLocks noGrp="1"/>
          </p:cNvSpPr>
          <p:nvPr>
            <p:ph idx="1"/>
          </p:nvPr>
        </p:nvSpPr>
        <p:spPr/>
        <p:txBody>
          <a:bodyPr/>
          <a:lstStyle/>
          <a:p>
            <a:r>
              <a:rPr lang="en-US" sz="2400" dirty="0"/>
              <a:t>1. There is scope to increase Farmers markets in Bronx, Queens and Staten Island.</a:t>
            </a:r>
            <a:endParaRPr lang="ru-RU" sz="2400" dirty="0"/>
          </a:p>
          <a:p>
            <a:r>
              <a:rPr lang="en-US" sz="2400" dirty="0"/>
              <a:t>2. In Manhattan and Brooklyn restaurants of cuisines of many countries are available. It shows that people love eating cuisines of various countries. Or there is very high density of people with different nationalities.</a:t>
            </a:r>
            <a:endParaRPr lang="ru-RU" sz="2400" dirty="0"/>
          </a:p>
          <a:p>
            <a:endParaRPr lang="ru-RU" dirty="0"/>
          </a:p>
        </p:txBody>
      </p:sp>
    </p:spTree>
    <p:extLst>
      <p:ext uri="{BB962C8B-B14F-4D97-AF65-F5344CB8AC3E}">
        <p14:creationId xmlns:p14="http://schemas.microsoft.com/office/powerpoint/2010/main" val="413272562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288D676B-3A61-49A7-B07B-0418E3932074}"/>
              </a:ext>
            </a:extLst>
          </p:cNvPr>
          <p:cNvSpPr>
            <a:spLocks noGrp="1"/>
          </p:cNvSpPr>
          <p:nvPr>
            <p:ph type="title"/>
          </p:nvPr>
        </p:nvSpPr>
        <p:spPr/>
        <p:txBody>
          <a:bodyPr/>
          <a:lstStyle/>
          <a:p>
            <a:r>
              <a:rPr lang="en-US" dirty="0"/>
              <a:t>Conclusion</a:t>
            </a:r>
            <a:endParaRPr lang="ru-RU" dirty="0"/>
          </a:p>
        </p:txBody>
      </p:sp>
      <p:sp>
        <p:nvSpPr>
          <p:cNvPr id="3" name="Объект 2">
            <a:extLst>
              <a:ext uri="{FF2B5EF4-FFF2-40B4-BE49-F238E27FC236}">
                <a16:creationId xmlns:a16="http://schemas.microsoft.com/office/drawing/2014/main" id="{91D1710E-7AB6-43A7-BA7A-CE698ADC449C}"/>
              </a:ext>
            </a:extLst>
          </p:cNvPr>
          <p:cNvSpPr>
            <a:spLocks noGrp="1"/>
          </p:cNvSpPr>
          <p:nvPr>
            <p:ph idx="1"/>
          </p:nvPr>
        </p:nvSpPr>
        <p:spPr/>
        <p:txBody>
          <a:bodyPr/>
          <a:lstStyle/>
          <a:p>
            <a:r>
              <a:rPr lang="en-US" sz="2400" dirty="0"/>
              <a:t>To conclude it should be mentioned that the analysis performed on limited data. Therefore, there may be incorrect clustering results. Brooklyn and Manhattan have high concentration of restaurant business and very</a:t>
            </a:r>
            <a:r>
              <a:rPr lang="ru-RU" sz="2400" dirty="0"/>
              <a:t> </a:t>
            </a:r>
            <a:r>
              <a:rPr lang="en-US" sz="2400" dirty="0"/>
              <a:t>competitive market.</a:t>
            </a:r>
            <a:endParaRPr lang="ru-RU" sz="2400" dirty="0"/>
          </a:p>
          <a:p>
            <a:r>
              <a:rPr lang="en-US" sz="2400" dirty="0"/>
              <a:t> </a:t>
            </a:r>
            <a:endParaRPr lang="ru-RU" sz="2400" dirty="0"/>
          </a:p>
          <a:p>
            <a:r>
              <a:rPr lang="en-US" sz="2400" u="sng" dirty="0"/>
              <a:t>Regarding our objective, based on data and analysis it may be stated that a perfect place to start "Butterscotch Pancakes" restaurant is Brooklyn (probably due to a high concentration of ex-soviet people living there).</a:t>
            </a:r>
            <a:endParaRPr lang="ru-RU" sz="2400" dirty="0"/>
          </a:p>
          <a:p>
            <a:endParaRPr lang="ru-RU" dirty="0"/>
          </a:p>
        </p:txBody>
      </p:sp>
    </p:spTree>
    <p:extLst>
      <p:ext uri="{BB962C8B-B14F-4D97-AF65-F5344CB8AC3E}">
        <p14:creationId xmlns:p14="http://schemas.microsoft.com/office/powerpoint/2010/main" val="41751594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8CC656A8-320E-439D-8126-B3E3EE4F957D}"/>
              </a:ext>
            </a:extLst>
          </p:cNvPr>
          <p:cNvSpPr>
            <a:spLocks noGrp="1"/>
          </p:cNvSpPr>
          <p:nvPr>
            <p:ph type="title"/>
          </p:nvPr>
        </p:nvSpPr>
        <p:spPr>
          <a:xfrm>
            <a:off x="558817" y="157942"/>
            <a:ext cx="10058400" cy="1027176"/>
          </a:xfrm>
        </p:spPr>
        <p:txBody>
          <a:bodyPr>
            <a:normAutofit/>
          </a:bodyPr>
          <a:lstStyle/>
          <a:p>
            <a:r>
              <a:rPr lang="en-US" sz="4400"/>
              <a:t>Competitors</a:t>
            </a:r>
            <a:endParaRPr lang="ru-RU" sz="4400" dirty="0"/>
          </a:p>
        </p:txBody>
      </p:sp>
      <p:sp>
        <p:nvSpPr>
          <p:cNvPr id="3" name="Объект 2">
            <a:extLst>
              <a:ext uri="{FF2B5EF4-FFF2-40B4-BE49-F238E27FC236}">
                <a16:creationId xmlns:a16="http://schemas.microsoft.com/office/drawing/2014/main" id="{EFB0D9A4-F7FB-4327-B7C9-46DBE34C9E9B}"/>
              </a:ext>
            </a:extLst>
          </p:cNvPr>
          <p:cNvSpPr>
            <a:spLocks noGrp="1"/>
          </p:cNvSpPr>
          <p:nvPr>
            <p:ph idx="1"/>
          </p:nvPr>
        </p:nvSpPr>
        <p:spPr>
          <a:xfrm>
            <a:off x="2133600" y="1185118"/>
            <a:ext cx="10058400" cy="2559812"/>
          </a:xfrm>
        </p:spPr>
        <p:txBody>
          <a:bodyPr/>
          <a:lstStyle/>
          <a:p>
            <a:pPr lvl="0"/>
            <a:r>
              <a:rPr lang="en-US" dirty="0"/>
              <a:t>Fast food (hot dogs, bagels, ice cream, burgers etc.)</a:t>
            </a:r>
            <a:endParaRPr lang="ru-RU" dirty="0"/>
          </a:p>
          <a:p>
            <a:pPr lvl="0"/>
            <a:r>
              <a:rPr lang="ru-RU" dirty="0" err="1"/>
              <a:t>Italian</a:t>
            </a:r>
            <a:r>
              <a:rPr lang="ru-RU" dirty="0"/>
              <a:t> </a:t>
            </a:r>
            <a:r>
              <a:rPr lang="ru-RU" dirty="0" err="1"/>
              <a:t>restaurants</a:t>
            </a:r>
            <a:endParaRPr lang="ru-RU" dirty="0"/>
          </a:p>
          <a:p>
            <a:pPr lvl="0"/>
            <a:r>
              <a:rPr lang="en-US" dirty="0"/>
              <a:t>Asian restaurants (Thai, Chinese, Indian etc.)</a:t>
            </a:r>
            <a:endParaRPr lang="ru-RU" dirty="0"/>
          </a:p>
          <a:p>
            <a:pPr lvl="0"/>
            <a:r>
              <a:rPr lang="ru-RU" dirty="0" err="1"/>
              <a:t>Coffee</a:t>
            </a:r>
            <a:r>
              <a:rPr lang="ru-RU" dirty="0"/>
              <a:t> </a:t>
            </a:r>
            <a:r>
              <a:rPr lang="ru-RU" dirty="0" err="1"/>
              <a:t>shops</a:t>
            </a:r>
            <a:endParaRPr lang="ru-RU" dirty="0"/>
          </a:p>
          <a:p>
            <a:pPr lvl="0"/>
            <a:r>
              <a:rPr lang="ru-RU" dirty="0" err="1"/>
              <a:t>Middle</a:t>
            </a:r>
            <a:r>
              <a:rPr lang="ru-RU" dirty="0"/>
              <a:t> </a:t>
            </a:r>
            <a:r>
              <a:rPr lang="ru-RU" dirty="0" err="1"/>
              <a:t>Eastern</a:t>
            </a:r>
            <a:r>
              <a:rPr lang="ru-RU" dirty="0"/>
              <a:t> </a:t>
            </a:r>
            <a:r>
              <a:rPr lang="ru-RU" dirty="0" err="1"/>
              <a:t>restaurants</a:t>
            </a:r>
            <a:endParaRPr lang="ru-RU" dirty="0"/>
          </a:p>
          <a:p>
            <a:endParaRPr lang="ru-RU" dirty="0"/>
          </a:p>
        </p:txBody>
      </p:sp>
      <p:pic>
        <p:nvPicPr>
          <p:cNvPr id="5" name="Рисунок 4" descr="Изображение выглядит как фотография, еда, другой&#10;&#10;Автоматически созданное описание">
            <a:extLst>
              <a:ext uri="{FF2B5EF4-FFF2-40B4-BE49-F238E27FC236}">
                <a16:creationId xmlns:a16="http://schemas.microsoft.com/office/drawing/2014/main" id="{E9C50F77-1B7B-4422-B373-D8406F5F73DC}"/>
              </a:ext>
            </a:extLst>
          </p:cNvPr>
          <p:cNvPicPr>
            <a:picLocks noChangeAspect="1"/>
          </p:cNvPicPr>
          <p:nvPr/>
        </p:nvPicPr>
        <p:blipFill>
          <a:blip r:embed="rId2"/>
          <a:stretch>
            <a:fillRect/>
          </a:stretch>
        </p:blipFill>
        <p:spPr>
          <a:xfrm>
            <a:off x="2023389" y="3429000"/>
            <a:ext cx="8593828" cy="3256788"/>
          </a:xfrm>
          <a:prstGeom prst="rect">
            <a:avLst/>
          </a:prstGeom>
        </p:spPr>
      </p:pic>
    </p:spTree>
    <p:extLst>
      <p:ext uri="{BB962C8B-B14F-4D97-AF65-F5344CB8AC3E}">
        <p14:creationId xmlns:p14="http://schemas.microsoft.com/office/powerpoint/2010/main" val="32190722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4729FAF-6D02-4308-9468-784C9CFDA0F6}"/>
              </a:ext>
            </a:extLst>
          </p:cNvPr>
          <p:cNvSpPr>
            <a:spLocks noGrp="1"/>
          </p:cNvSpPr>
          <p:nvPr>
            <p:ph type="title"/>
          </p:nvPr>
        </p:nvSpPr>
        <p:spPr>
          <a:xfrm>
            <a:off x="777748" y="572262"/>
            <a:ext cx="10058400" cy="836676"/>
          </a:xfrm>
        </p:spPr>
        <p:txBody>
          <a:bodyPr>
            <a:normAutofit/>
          </a:bodyPr>
          <a:lstStyle/>
          <a:p>
            <a:r>
              <a:rPr lang="en-US" sz="4400" dirty="0"/>
              <a:t>Factors to study</a:t>
            </a:r>
            <a:endParaRPr lang="ru-RU" sz="4400" dirty="0"/>
          </a:p>
        </p:txBody>
      </p:sp>
      <p:sp>
        <p:nvSpPr>
          <p:cNvPr id="3" name="Объект 2">
            <a:extLst>
              <a:ext uri="{FF2B5EF4-FFF2-40B4-BE49-F238E27FC236}">
                <a16:creationId xmlns:a16="http://schemas.microsoft.com/office/drawing/2014/main" id="{F77BDEF0-7C9C-43B0-BA28-D7A80A828637}"/>
              </a:ext>
            </a:extLst>
          </p:cNvPr>
          <p:cNvSpPr>
            <a:spLocks noGrp="1"/>
          </p:cNvSpPr>
          <p:nvPr>
            <p:ph idx="1"/>
          </p:nvPr>
        </p:nvSpPr>
        <p:spPr>
          <a:xfrm>
            <a:off x="942848" y="1816608"/>
            <a:ext cx="10058400" cy="4050792"/>
          </a:xfrm>
        </p:spPr>
        <p:txBody>
          <a:bodyPr>
            <a:normAutofit fontScale="85000" lnSpcReduction="10000"/>
          </a:bodyPr>
          <a:lstStyle/>
          <a:p>
            <a:pPr lvl="0"/>
            <a:r>
              <a:rPr lang="ru-RU" sz="2800" dirty="0" err="1"/>
              <a:t>New</a:t>
            </a:r>
            <a:r>
              <a:rPr lang="ru-RU" sz="2800" dirty="0"/>
              <a:t> </a:t>
            </a:r>
            <a:r>
              <a:rPr lang="ru-RU" sz="2800" dirty="0" err="1"/>
              <a:t>York</a:t>
            </a:r>
            <a:r>
              <a:rPr lang="ru-RU" sz="2800" dirty="0"/>
              <a:t> </a:t>
            </a:r>
            <a:r>
              <a:rPr lang="ru-RU" sz="2800" dirty="0" err="1"/>
              <a:t>Population</a:t>
            </a:r>
            <a:endParaRPr lang="ru-RU" sz="2800" dirty="0"/>
          </a:p>
          <a:p>
            <a:pPr lvl="0"/>
            <a:r>
              <a:rPr lang="ru-RU" sz="2800" dirty="0" err="1"/>
              <a:t>New</a:t>
            </a:r>
            <a:r>
              <a:rPr lang="ru-RU" sz="2800" dirty="0"/>
              <a:t> </a:t>
            </a:r>
            <a:r>
              <a:rPr lang="ru-RU" sz="2800" dirty="0" err="1"/>
              <a:t>York</a:t>
            </a:r>
            <a:r>
              <a:rPr lang="ru-RU" sz="2800" dirty="0"/>
              <a:t> </a:t>
            </a:r>
            <a:r>
              <a:rPr lang="ru-RU" sz="2800" dirty="0" err="1"/>
              <a:t>City</a:t>
            </a:r>
            <a:r>
              <a:rPr lang="ru-RU" sz="2800" dirty="0"/>
              <a:t> </a:t>
            </a:r>
            <a:r>
              <a:rPr lang="ru-RU" sz="2800" dirty="0" err="1"/>
              <a:t>Demographics</a:t>
            </a:r>
            <a:endParaRPr lang="ru-RU" sz="2800" dirty="0"/>
          </a:p>
          <a:p>
            <a:pPr lvl="0"/>
            <a:r>
              <a:rPr lang="ru-RU" sz="2800" dirty="0" err="1"/>
              <a:t>Sources</a:t>
            </a:r>
            <a:r>
              <a:rPr lang="ru-RU" sz="2800" dirty="0"/>
              <a:t> </a:t>
            </a:r>
            <a:r>
              <a:rPr lang="ru-RU" sz="2800" dirty="0" err="1"/>
              <a:t>of</a:t>
            </a:r>
            <a:r>
              <a:rPr lang="ru-RU" sz="2800" dirty="0"/>
              <a:t> </a:t>
            </a:r>
            <a:r>
              <a:rPr lang="ru-RU" sz="2800" dirty="0" err="1"/>
              <a:t>ingredients</a:t>
            </a:r>
            <a:endParaRPr lang="ru-RU" sz="2800" dirty="0"/>
          </a:p>
          <a:p>
            <a:pPr lvl="0"/>
            <a:r>
              <a:rPr lang="ru-RU" sz="2800" dirty="0" err="1"/>
              <a:t>Popular</a:t>
            </a:r>
            <a:r>
              <a:rPr lang="ru-RU" sz="2800" dirty="0"/>
              <a:t> </a:t>
            </a:r>
            <a:r>
              <a:rPr lang="ru-RU" sz="2800" dirty="0" err="1"/>
              <a:t>attractions</a:t>
            </a:r>
            <a:r>
              <a:rPr lang="ru-RU" sz="2800" dirty="0"/>
              <a:t> </a:t>
            </a:r>
            <a:r>
              <a:rPr lang="ru-RU" sz="2800" dirty="0" err="1"/>
              <a:t>nearby</a:t>
            </a:r>
            <a:endParaRPr lang="ru-RU" sz="2800" dirty="0"/>
          </a:p>
          <a:p>
            <a:pPr lvl="0"/>
            <a:r>
              <a:rPr lang="ru-RU" sz="2800" dirty="0" err="1"/>
              <a:t>Competitors</a:t>
            </a:r>
            <a:endParaRPr lang="ru-RU" sz="2800" dirty="0"/>
          </a:p>
          <a:p>
            <a:r>
              <a:rPr lang="en-US" sz="2800" dirty="0"/>
              <a:t>Segmentation of neighborhoods (Boroughs)</a:t>
            </a:r>
          </a:p>
          <a:p>
            <a:endParaRPr lang="en-US" sz="2800" dirty="0"/>
          </a:p>
          <a:p>
            <a:pPr marL="0" indent="0">
              <a:lnSpc>
                <a:spcPct val="120000"/>
              </a:lnSpc>
              <a:buNone/>
            </a:pPr>
            <a:r>
              <a:rPr lang="en-US" sz="2600" b="1" dirty="0"/>
              <a:t>The objective of this project is to deliver a recommendation of which neighborhood of NY will be the best choice to build the restaurant</a:t>
            </a:r>
            <a:endParaRPr lang="ru-RU" sz="2600" b="1" dirty="0"/>
          </a:p>
          <a:p>
            <a:endParaRPr lang="ru-RU" sz="2800" dirty="0"/>
          </a:p>
        </p:txBody>
      </p:sp>
    </p:spTree>
    <p:extLst>
      <p:ext uri="{BB962C8B-B14F-4D97-AF65-F5344CB8AC3E}">
        <p14:creationId xmlns:p14="http://schemas.microsoft.com/office/powerpoint/2010/main" val="15719180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39EB805-0786-4A7B-B5F5-FFE1419D8ACA}"/>
              </a:ext>
            </a:extLst>
          </p:cNvPr>
          <p:cNvSpPr>
            <a:spLocks noGrp="1"/>
          </p:cNvSpPr>
          <p:nvPr>
            <p:ph type="title"/>
          </p:nvPr>
        </p:nvSpPr>
        <p:spPr>
          <a:xfrm>
            <a:off x="574548" y="179832"/>
            <a:ext cx="10058400" cy="1609344"/>
          </a:xfrm>
        </p:spPr>
        <p:txBody>
          <a:bodyPr/>
          <a:lstStyle/>
          <a:p>
            <a:r>
              <a:rPr lang="en-US" dirty="0"/>
              <a:t>Data description</a:t>
            </a:r>
            <a:endParaRPr lang="ru-RU" dirty="0"/>
          </a:p>
        </p:txBody>
      </p:sp>
      <p:sp>
        <p:nvSpPr>
          <p:cNvPr id="3" name="Объект 2">
            <a:extLst>
              <a:ext uri="{FF2B5EF4-FFF2-40B4-BE49-F238E27FC236}">
                <a16:creationId xmlns:a16="http://schemas.microsoft.com/office/drawing/2014/main" id="{39242605-35C8-44FE-83FE-CE81584ACB6D}"/>
              </a:ext>
            </a:extLst>
          </p:cNvPr>
          <p:cNvSpPr>
            <a:spLocks noGrp="1"/>
          </p:cNvSpPr>
          <p:nvPr>
            <p:ph idx="1"/>
          </p:nvPr>
        </p:nvSpPr>
        <p:spPr>
          <a:xfrm>
            <a:off x="1066800" y="1789176"/>
            <a:ext cx="10058400" cy="4050792"/>
          </a:xfrm>
        </p:spPr>
        <p:txBody>
          <a:bodyPr/>
          <a:lstStyle/>
          <a:p>
            <a:pPr marL="0" indent="0">
              <a:buNone/>
            </a:pPr>
            <a:r>
              <a:rPr lang="en-US" dirty="0"/>
              <a:t>To complete our goal we will gather and analyze the following data:</a:t>
            </a:r>
          </a:p>
          <a:p>
            <a:r>
              <a:rPr lang="en-US" dirty="0"/>
              <a:t>1 - New York City Neighborhood names (</a:t>
            </a:r>
            <a:r>
              <a:rPr lang="en-US" u="sng" dirty="0">
                <a:hlinkClick r:id="rId2"/>
              </a:rPr>
              <a:t>https://geo.nyu.edu/catalog/nyu_2451_34572</a:t>
            </a:r>
            <a:r>
              <a:rPr lang="en-US" dirty="0"/>
              <a:t>)</a:t>
            </a:r>
            <a:endParaRPr lang="ru-RU" dirty="0"/>
          </a:p>
          <a:p>
            <a:r>
              <a:rPr lang="en-US" dirty="0"/>
              <a:t>2 - The list of farmers market of NY (</a:t>
            </a:r>
            <a:r>
              <a:rPr lang="en-US" u="sng" dirty="0">
                <a:hlinkClick r:id="rId3"/>
              </a:rPr>
              <a:t>https://data.cityofnewyork.us/dataset/DOHMH-Farmers-Markets/8vwk-6iz2</a:t>
            </a:r>
            <a:r>
              <a:rPr lang="en-US" dirty="0"/>
              <a:t>)</a:t>
            </a:r>
            <a:endParaRPr lang="ru-RU" dirty="0"/>
          </a:p>
          <a:p>
            <a:r>
              <a:rPr lang="en-US" dirty="0"/>
              <a:t>3 - Location data of Fresh food box. Fresh Food Box Program is a food access initiative that enables under-served communities to purchase fresh, healthy, and primarily regionally grown produce well below traditional retail prices (</a:t>
            </a:r>
            <a:r>
              <a:rPr lang="en-US" u="sng" dirty="0">
                <a:hlinkClick r:id="rId4"/>
              </a:rPr>
              <a:t>https://www.grownyc.org/greenmarketco/foodbox</a:t>
            </a:r>
            <a:r>
              <a:rPr lang="en-US" dirty="0"/>
              <a:t>)</a:t>
            </a:r>
            <a:endParaRPr lang="ru-RU" dirty="0"/>
          </a:p>
          <a:p>
            <a:r>
              <a:rPr lang="en-US" dirty="0"/>
              <a:t>4 - Wikipedia (data on population, economy, demographics, cuisine etc.)</a:t>
            </a:r>
            <a:endParaRPr lang="ru-RU" dirty="0"/>
          </a:p>
          <a:p>
            <a:r>
              <a:rPr lang="en-US" dirty="0"/>
              <a:t>5 - Foursquare API.</a:t>
            </a:r>
            <a:endParaRPr lang="ru-RU" dirty="0"/>
          </a:p>
          <a:p>
            <a:endParaRPr lang="ru-RU" dirty="0"/>
          </a:p>
        </p:txBody>
      </p:sp>
    </p:spTree>
    <p:extLst>
      <p:ext uri="{BB962C8B-B14F-4D97-AF65-F5344CB8AC3E}">
        <p14:creationId xmlns:p14="http://schemas.microsoft.com/office/powerpoint/2010/main" val="40738550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F34C119-FEB1-44B0-A786-6A02F2903A28}"/>
              </a:ext>
            </a:extLst>
          </p:cNvPr>
          <p:cNvSpPr>
            <a:spLocks noGrp="1"/>
          </p:cNvSpPr>
          <p:nvPr>
            <p:ph type="title"/>
          </p:nvPr>
        </p:nvSpPr>
        <p:spPr>
          <a:xfrm>
            <a:off x="853948" y="395732"/>
            <a:ext cx="10058400" cy="1102868"/>
          </a:xfrm>
        </p:spPr>
        <p:txBody>
          <a:bodyPr/>
          <a:lstStyle/>
          <a:p>
            <a:r>
              <a:rPr lang="en-US" dirty="0"/>
              <a:t>Analytic approach</a:t>
            </a:r>
            <a:endParaRPr lang="ru-RU" dirty="0"/>
          </a:p>
        </p:txBody>
      </p:sp>
      <p:sp>
        <p:nvSpPr>
          <p:cNvPr id="3" name="Объект 2">
            <a:extLst>
              <a:ext uri="{FF2B5EF4-FFF2-40B4-BE49-F238E27FC236}">
                <a16:creationId xmlns:a16="http://schemas.microsoft.com/office/drawing/2014/main" id="{152726A2-6472-437A-B94C-C251452FC244}"/>
              </a:ext>
            </a:extLst>
          </p:cNvPr>
          <p:cNvSpPr>
            <a:spLocks noGrp="1"/>
          </p:cNvSpPr>
          <p:nvPr>
            <p:ph idx="1"/>
          </p:nvPr>
        </p:nvSpPr>
        <p:spPr>
          <a:xfrm>
            <a:off x="541274" y="2019808"/>
            <a:ext cx="10683748" cy="4050792"/>
          </a:xfrm>
        </p:spPr>
        <p:txBody>
          <a:bodyPr>
            <a:normAutofit/>
          </a:bodyPr>
          <a:lstStyle/>
          <a:p>
            <a:r>
              <a:rPr lang="en-US" sz="2400" dirty="0"/>
              <a:t>1. We load and explore the data from </a:t>
            </a:r>
            <a:r>
              <a:rPr lang="en-US" sz="2400" dirty="0" err="1"/>
              <a:t>newyork_data.json</a:t>
            </a:r>
            <a:r>
              <a:rPr lang="en-US" sz="2400" dirty="0"/>
              <a:t> file.</a:t>
            </a:r>
            <a:endParaRPr lang="ru-RU" sz="2400" dirty="0"/>
          </a:p>
          <a:p>
            <a:r>
              <a:rPr lang="en-US" sz="2400" dirty="0"/>
              <a:t>2. Transform the data into a pandas </a:t>
            </a:r>
            <a:r>
              <a:rPr lang="en-US" sz="2400" dirty="0" err="1"/>
              <a:t>dataframe</a:t>
            </a:r>
            <a:r>
              <a:rPr lang="en-US" sz="2400" dirty="0"/>
              <a:t>.</a:t>
            </a:r>
            <a:endParaRPr lang="ru-RU" sz="2400" dirty="0"/>
          </a:p>
          <a:p>
            <a:r>
              <a:rPr lang="en-US" sz="2400" dirty="0"/>
              <a:t>3. This </a:t>
            </a:r>
            <a:r>
              <a:rPr lang="en-US" sz="2400" dirty="0" err="1"/>
              <a:t>dataframe</a:t>
            </a:r>
            <a:r>
              <a:rPr lang="en-US" sz="2400" dirty="0"/>
              <a:t> contains the geographical coordinates of New York city neighborhoods.</a:t>
            </a:r>
            <a:endParaRPr lang="ru-RU" sz="2400" dirty="0"/>
          </a:p>
          <a:p>
            <a:r>
              <a:rPr lang="en-US" sz="2400" dirty="0"/>
              <a:t>4. This data will be used to get Venues data from Foursquare with its API.</a:t>
            </a:r>
            <a:endParaRPr lang="ru-RU" sz="2400" dirty="0"/>
          </a:p>
          <a:p>
            <a:r>
              <a:rPr lang="en-US" sz="2400" dirty="0"/>
              <a:t>5. We used </a:t>
            </a:r>
            <a:r>
              <a:rPr lang="en-US" sz="2400" dirty="0" err="1"/>
              <a:t>Geopy</a:t>
            </a:r>
            <a:r>
              <a:rPr lang="en-US" sz="2400" dirty="0"/>
              <a:t> and Folium libraries to create a map of New York city with neighborhoods</a:t>
            </a:r>
            <a:endParaRPr lang="ru-RU" sz="2400" dirty="0"/>
          </a:p>
          <a:p>
            <a:endParaRPr lang="ru-RU" dirty="0"/>
          </a:p>
        </p:txBody>
      </p:sp>
    </p:spTree>
    <p:extLst>
      <p:ext uri="{BB962C8B-B14F-4D97-AF65-F5344CB8AC3E}">
        <p14:creationId xmlns:p14="http://schemas.microsoft.com/office/powerpoint/2010/main" val="11904224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47F26634-9FA8-4679-B619-B9DFA21E0D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36310" y="0"/>
            <a:ext cx="435568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Заголовок 1">
            <a:extLst>
              <a:ext uri="{FF2B5EF4-FFF2-40B4-BE49-F238E27FC236}">
                <a16:creationId xmlns:a16="http://schemas.microsoft.com/office/drawing/2014/main" id="{A02E5E4D-AAF0-4FCC-8D24-BE6C1150A32C}"/>
              </a:ext>
            </a:extLst>
          </p:cNvPr>
          <p:cNvSpPr>
            <a:spLocks noGrp="1"/>
          </p:cNvSpPr>
          <p:nvPr>
            <p:ph type="title"/>
          </p:nvPr>
        </p:nvSpPr>
        <p:spPr>
          <a:xfrm>
            <a:off x="8156349" y="454583"/>
            <a:ext cx="3544035" cy="1609344"/>
          </a:xfrm>
          <a:ln>
            <a:noFill/>
          </a:ln>
        </p:spPr>
        <p:txBody>
          <a:bodyPr>
            <a:normAutofit/>
          </a:bodyPr>
          <a:lstStyle/>
          <a:p>
            <a:r>
              <a:rPr lang="en-US" sz="3600" dirty="0"/>
              <a:t>Methodology</a:t>
            </a:r>
            <a:endParaRPr lang="ru-RU" sz="3600" dirty="0"/>
          </a:p>
        </p:txBody>
      </p:sp>
      <p:pic>
        <p:nvPicPr>
          <p:cNvPr id="4" name="Объект 3">
            <a:extLst>
              <a:ext uri="{FF2B5EF4-FFF2-40B4-BE49-F238E27FC236}">
                <a16:creationId xmlns:a16="http://schemas.microsoft.com/office/drawing/2014/main" id="{7AE0497D-1EE1-40DE-B73B-FCCC2B6F08A4}"/>
              </a:ext>
            </a:extLst>
          </p:cNvPr>
          <p:cNvPicPr>
            <a:picLocks/>
          </p:cNvPicPr>
          <p:nvPr/>
        </p:nvPicPr>
        <p:blipFill>
          <a:blip r:embed="rId4">
            <a:extLst>
              <a:ext uri="{28A0092B-C50C-407E-A947-70E740481C1C}">
                <a14:useLocalDpi xmlns:a14="http://schemas.microsoft.com/office/drawing/2010/main" val="0"/>
              </a:ext>
            </a:extLst>
          </a:blip>
          <a:stretch>
            <a:fillRect/>
          </a:stretch>
        </p:blipFill>
        <p:spPr bwMode="auto">
          <a:xfrm>
            <a:off x="199505" y="1369450"/>
            <a:ext cx="7316763" cy="4582463"/>
          </a:xfrm>
          <a:prstGeom prst="rect">
            <a:avLst/>
          </a:prstGeom>
          <a:noFill/>
        </p:spPr>
      </p:pic>
      <p:sp>
        <p:nvSpPr>
          <p:cNvPr id="8" name="Content Placeholder 7">
            <a:extLst>
              <a:ext uri="{FF2B5EF4-FFF2-40B4-BE49-F238E27FC236}">
                <a16:creationId xmlns:a16="http://schemas.microsoft.com/office/drawing/2014/main" id="{8CCFF7F7-88FA-4A33-B9F2-47A5BD4FD5EC}"/>
              </a:ext>
            </a:extLst>
          </p:cNvPr>
          <p:cNvSpPr>
            <a:spLocks noGrp="1"/>
          </p:cNvSpPr>
          <p:nvPr>
            <p:ph idx="1"/>
          </p:nvPr>
        </p:nvSpPr>
        <p:spPr>
          <a:xfrm>
            <a:off x="8156351" y="2121408"/>
            <a:ext cx="4035648" cy="4050792"/>
          </a:xfrm>
        </p:spPr>
        <p:txBody>
          <a:bodyPr>
            <a:normAutofit/>
          </a:bodyPr>
          <a:lstStyle/>
          <a:p>
            <a:endParaRPr lang="en-US" sz="2800" dirty="0"/>
          </a:p>
          <a:p>
            <a:endParaRPr lang="en-US" sz="2800" dirty="0"/>
          </a:p>
          <a:p>
            <a:pPr marL="0" indent="0">
              <a:buNone/>
            </a:pPr>
            <a:r>
              <a:rPr lang="en-US" sz="2800" dirty="0"/>
              <a:t>New York Neighborhood visualization</a:t>
            </a:r>
          </a:p>
        </p:txBody>
      </p:sp>
      <p:grpSp>
        <p:nvGrpSpPr>
          <p:cNvPr id="13" name="Group 12">
            <a:extLst>
              <a:ext uri="{FF2B5EF4-FFF2-40B4-BE49-F238E27FC236}">
                <a16:creationId xmlns:a16="http://schemas.microsoft.com/office/drawing/2014/main" id="{79456847-F660-4ED4-9541-E8AB51FCAF6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01725" y="6229681"/>
            <a:ext cx="457200" cy="457200"/>
            <a:chOff x="11361456" y="6195813"/>
            <a:chExt cx="548640" cy="548640"/>
          </a:xfrm>
        </p:grpSpPr>
        <p:sp>
          <p:nvSpPr>
            <p:cNvPr id="14" name="Oval 13">
              <a:extLst>
                <a:ext uri="{FF2B5EF4-FFF2-40B4-BE49-F238E27FC236}">
                  <a16:creationId xmlns:a16="http://schemas.microsoft.com/office/drawing/2014/main" id="{CBA548B4-3D52-4409-99DD-B2A24D2015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61456" y="6195813"/>
              <a:ext cx="548640" cy="548640"/>
            </a:xfrm>
            <a:prstGeom prst="ellipse">
              <a:avLst/>
            </a:prstGeom>
            <a:blipFill dpi="0" rotWithShape="1">
              <a:blip r:embed="rId5">
                <a:duotone>
                  <a:schemeClr val="accent1">
                    <a:shade val="45000"/>
                    <a:satMod val="135000"/>
                  </a:schemeClr>
                  <a:prstClr val="white"/>
                </a:duotone>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5" name="Oval 14">
              <a:extLst>
                <a:ext uri="{FF2B5EF4-FFF2-40B4-BE49-F238E27FC236}">
                  <a16:creationId xmlns:a16="http://schemas.microsoft.com/office/drawing/2014/main" id="{3AE84337-22C7-4E22-AAE5-97E3848BCE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96488" y="6230844"/>
              <a:ext cx="478576" cy="478578"/>
            </a:xfrm>
            <a:prstGeom prst="ellipse">
              <a:avLst/>
            </a:prstGeom>
            <a:noFill/>
            <a:ln w="12700"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Tree>
    <p:extLst>
      <p:ext uri="{BB962C8B-B14F-4D97-AF65-F5344CB8AC3E}">
        <p14:creationId xmlns:p14="http://schemas.microsoft.com/office/powerpoint/2010/main" val="32144136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47F26634-9FA8-4679-B619-B9DFA21E0D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36310" y="0"/>
            <a:ext cx="435568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Заголовок 1">
            <a:extLst>
              <a:ext uri="{FF2B5EF4-FFF2-40B4-BE49-F238E27FC236}">
                <a16:creationId xmlns:a16="http://schemas.microsoft.com/office/drawing/2014/main" id="{6DABBEE1-BA19-4F6B-86FA-AF8D39141994}"/>
              </a:ext>
            </a:extLst>
          </p:cNvPr>
          <p:cNvSpPr>
            <a:spLocks noGrp="1"/>
          </p:cNvSpPr>
          <p:nvPr>
            <p:ph type="title"/>
          </p:nvPr>
        </p:nvSpPr>
        <p:spPr>
          <a:xfrm>
            <a:off x="8086289" y="700825"/>
            <a:ext cx="3544035" cy="1609344"/>
          </a:xfrm>
          <a:ln>
            <a:noFill/>
          </a:ln>
        </p:spPr>
        <p:txBody>
          <a:bodyPr>
            <a:normAutofit fontScale="90000"/>
          </a:bodyPr>
          <a:lstStyle/>
          <a:p>
            <a:r>
              <a:rPr lang="en-US" sz="3200" dirty="0"/>
              <a:t>Farmers market distribution via 5 Boroughs</a:t>
            </a:r>
            <a:endParaRPr lang="ru-RU" sz="3200" dirty="0"/>
          </a:p>
        </p:txBody>
      </p:sp>
      <p:pic>
        <p:nvPicPr>
          <p:cNvPr id="4" name="Объект 3">
            <a:extLst>
              <a:ext uri="{FF2B5EF4-FFF2-40B4-BE49-F238E27FC236}">
                <a16:creationId xmlns:a16="http://schemas.microsoft.com/office/drawing/2014/main" id="{0155693A-9F75-4D54-8D6B-06115B44B11D}"/>
              </a:ext>
            </a:extLst>
          </p:cNvPr>
          <p:cNvPicPr>
            <a:picLocks/>
          </p:cNvPicPr>
          <p:nvPr/>
        </p:nvPicPr>
        <p:blipFill>
          <a:blip r:embed="rId4">
            <a:extLst>
              <a:ext uri="{28A0092B-C50C-407E-A947-70E740481C1C}">
                <a14:useLocalDpi xmlns:a14="http://schemas.microsoft.com/office/drawing/2010/main" val="0"/>
              </a:ext>
            </a:extLst>
          </a:blip>
          <a:stretch>
            <a:fillRect/>
          </a:stretch>
        </p:blipFill>
        <p:spPr bwMode="auto">
          <a:xfrm>
            <a:off x="1700191" y="640080"/>
            <a:ext cx="4749885" cy="5588101"/>
          </a:xfrm>
          <a:prstGeom prst="rect">
            <a:avLst/>
          </a:prstGeom>
          <a:noFill/>
        </p:spPr>
      </p:pic>
      <p:sp>
        <p:nvSpPr>
          <p:cNvPr id="8" name="Content Placeholder 7">
            <a:extLst>
              <a:ext uri="{FF2B5EF4-FFF2-40B4-BE49-F238E27FC236}">
                <a16:creationId xmlns:a16="http://schemas.microsoft.com/office/drawing/2014/main" id="{249967CC-6F56-4B8B-8B1F-09D6939911B2}"/>
              </a:ext>
            </a:extLst>
          </p:cNvPr>
          <p:cNvSpPr>
            <a:spLocks noGrp="1"/>
          </p:cNvSpPr>
          <p:nvPr>
            <p:ph idx="1"/>
          </p:nvPr>
        </p:nvSpPr>
        <p:spPr>
          <a:xfrm>
            <a:off x="8086289" y="2894150"/>
            <a:ext cx="3544034" cy="2814127"/>
          </a:xfrm>
        </p:spPr>
        <p:txBody>
          <a:bodyPr>
            <a:normAutofit/>
          </a:bodyPr>
          <a:lstStyle/>
          <a:p>
            <a:r>
              <a:rPr lang="en-US" dirty="0"/>
              <a:t>There are totally 138 Farmers Markets in New York city. </a:t>
            </a:r>
          </a:p>
          <a:p>
            <a:endParaRPr lang="en-US" dirty="0"/>
          </a:p>
          <a:p>
            <a:r>
              <a:rPr lang="en-US" dirty="0"/>
              <a:t>Highest number are in Manhattan and Brooklyn. And lowest in Queens, Bronx and Staten Island.</a:t>
            </a:r>
            <a:endParaRPr lang="ru-RU" dirty="0"/>
          </a:p>
          <a:p>
            <a:endParaRPr lang="en-US" sz="1600" dirty="0"/>
          </a:p>
        </p:txBody>
      </p:sp>
      <p:grpSp>
        <p:nvGrpSpPr>
          <p:cNvPr id="13" name="Group 12">
            <a:extLst>
              <a:ext uri="{FF2B5EF4-FFF2-40B4-BE49-F238E27FC236}">
                <a16:creationId xmlns:a16="http://schemas.microsoft.com/office/drawing/2014/main" id="{79456847-F660-4ED4-9541-E8AB51FCAF6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01725" y="6229681"/>
            <a:ext cx="457200" cy="457200"/>
            <a:chOff x="11361456" y="6195813"/>
            <a:chExt cx="548640" cy="548640"/>
          </a:xfrm>
        </p:grpSpPr>
        <p:sp>
          <p:nvSpPr>
            <p:cNvPr id="14" name="Oval 13">
              <a:extLst>
                <a:ext uri="{FF2B5EF4-FFF2-40B4-BE49-F238E27FC236}">
                  <a16:creationId xmlns:a16="http://schemas.microsoft.com/office/drawing/2014/main" id="{CBA548B4-3D52-4409-99DD-B2A24D2015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61456" y="6195813"/>
              <a:ext cx="548640" cy="548640"/>
            </a:xfrm>
            <a:prstGeom prst="ellipse">
              <a:avLst/>
            </a:prstGeom>
            <a:blipFill dpi="0" rotWithShape="1">
              <a:blip r:embed="rId5">
                <a:duotone>
                  <a:schemeClr val="accent1">
                    <a:shade val="45000"/>
                    <a:satMod val="135000"/>
                  </a:schemeClr>
                  <a:prstClr val="white"/>
                </a:duotone>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5" name="Oval 14">
              <a:extLst>
                <a:ext uri="{FF2B5EF4-FFF2-40B4-BE49-F238E27FC236}">
                  <a16:creationId xmlns:a16="http://schemas.microsoft.com/office/drawing/2014/main" id="{3AE84337-22C7-4E22-AAE5-97E3848BCE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96488" y="6230844"/>
              <a:ext cx="478576" cy="478578"/>
            </a:xfrm>
            <a:prstGeom prst="ellipse">
              <a:avLst/>
            </a:prstGeom>
            <a:noFill/>
            <a:ln w="12700"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Tree>
    <p:extLst>
      <p:ext uri="{BB962C8B-B14F-4D97-AF65-F5344CB8AC3E}">
        <p14:creationId xmlns:p14="http://schemas.microsoft.com/office/powerpoint/2010/main" val="16017178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Объект 3">
            <a:extLst>
              <a:ext uri="{FF2B5EF4-FFF2-40B4-BE49-F238E27FC236}">
                <a16:creationId xmlns:a16="http://schemas.microsoft.com/office/drawing/2014/main" id="{FA9E1C99-DE35-4E52-ABD0-3A70479D7BA9}"/>
              </a:ext>
            </a:extLst>
          </p:cNvPr>
          <p:cNvPicPr>
            <a:picLocks/>
          </p:cNvPicPr>
          <p:nvPr/>
        </p:nvPicPr>
        <p:blipFill rotWithShape="1">
          <a:blip r:embed="rId2">
            <a:extLst>
              <a:ext uri="{28A0092B-C50C-407E-A947-70E740481C1C}">
                <a14:useLocalDpi xmlns:a14="http://schemas.microsoft.com/office/drawing/2010/main" val="0"/>
              </a:ext>
            </a:extLst>
          </a:blip>
          <a:srcRect l="24534" r="9698" b="2"/>
          <a:stretch/>
        </p:blipFill>
        <p:spPr bwMode="auto">
          <a:xfrm>
            <a:off x="3343" y="10"/>
            <a:ext cx="7548923" cy="6857990"/>
          </a:xfrm>
          <a:prstGeom prst="rect">
            <a:avLst/>
          </a:prstGeom>
          <a:noFill/>
        </p:spPr>
      </p:pic>
      <p:sp>
        <p:nvSpPr>
          <p:cNvPr id="11" name="Rectangle 10">
            <a:extLst>
              <a:ext uri="{FF2B5EF4-FFF2-40B4-BE49-F238E27FC236}">
                <a16:creationId xmlns:a16="http://schemas.microsoft.com/office/drawing/2014/main" id="{04015B9C-179F-43A5-894D-58193B6A84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2266" y="0"/>
            <a:ext cx="4639734" cy="6857999"/>
          </a:xfrm>
          <a:prstGeom prst="rect">
            <a:avLst/>
          </a:prstGeom>
          <a:blipFill dpi="0" rotWithShape="1">
            <a:blip r:embed="rId3">
              <a:alphaModFix amt="60000"/>
              <a:lum bright="70000" contrast="-70000"/>
              <a:extLst>
                <a:ext uri="{BEBA8EAE-BF5A-486C-A8C5-ECC9F3942E4B}">
                  <a14:imgProps xmlns:a14="http://schemas.microsoft.com/office/drawing/2010/main">
                    <a14:imgLayer r:embed="rId4">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Заголовок 1">
            <a:extLst>
              <a:ext uri="{FF2B5EF4-FFF2-40B4-BE49-F238E27FC236}">
                <a16:creationId xmlns:a16="http://schemas.microsoft.com/office/drawing/2014/main" id="{AF6E3ED3-DB0F-4F18-85E7-713C6074F9E9}"/>
              </a:ext>
            </a:extLst>
          </p:cNvPr>
          <p:cNvSpPr>
            <a:spLocks noGrp="1"/>
          </p:cNvSpPr>
          <p:nvPr>
            <p:ph type="title"/>
          </p:nvPr>
        </p:nvSpPr>
        <p:spPr>
          <a:xfrm>
            <a:off x="7883612" y="484632"/>
            <a:ext cx="3816774" cy="1609344"/>
          </a:xfrm>
          <a:ln>
            <a:noFill/>
          </a:ln>
        </p:spPr>
        <p:txBody>
          <a:bodyPr>
            <a:noAutofit/>
          </a:bodyPr>
          <a:lstStyle/>
          <a:p>
            <a:r>
              <a:rPr lang="en-US" sz="3600" dirty="0"/>
              <a:t>Map of farmers markets in New York city</a:t>
            </a:r>
            <a:endParaRPr lang="ru-RU" sz="2400" dirty="0"/>
          </a:p>
        </p:txBody>
      </p:sp>
      <p:sp>
        <p:nvSpPr>
          <p:cNvPr id="8" name="Content Placeholder 7">
            <a:extLst>
              <a:ext uri="{FF2B5EF4-FFF2-40B4-BE49-F238E27FC236}">
                <a16:creationId xmlns:a16="http://schemas.microsoft.com/office/drawing/2014/main" id="{1B952585-5141-4D39-9DAE-452A6E7A4CD6}"/>
              </a:ext>
            </a:extLst>
          </p:cNvPr>
          <p:cNvSpPr>
            <a:spLocks noGrp="1"/>
          </p:cNvSpPr>
          <p:nvPr>
            <p:ph idx="1"/>
          </p:nvPr>
        </p:nvSpPr>
        <p:spPr>
          <a:xfrm>
            <a:off x="7883611" y="2121408"/>
            <a:ext cx="3816774" cy="4050792"/>
          </a:xfrm>
        </p:spPr>
        <p:txBody>
          <a:bodyPr>
            <a:normAutofit/>
          </a:bodyPr>
          <a:lstStyle/>
          <a:p>
            <a:endParaRPr lang="en-US" sz="1600" dirty="0"/>
          </a:p>
        </p:txBody>
      </p:sp>
      <p:grpSp>
        <p:nvGrpSpPr>
          <p:cNvPr id="13" name="Group 12">
            <a:extLst>
              <a:ext uri="{FF2B5EF4-FFF2-40B4-BE49-F238E27FC236}">
                <a16:creationId xmlns:a16="http://schemas.microsoft.com/office/drawing/2014/main" id="{66F85F57-956F-40FF-BE22-C6EB6E36C98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01725" y="6229681"/>
            <a:ext cx="457200" cy="457200"/>
            <a:chOff x="11361456" y="6195813"/>
            <a:chExt cx="548640" cy="548640"/>
          </a:xfrm>
        </p:grpSpPr>
        <p:sp>
          <p:nvSpPr>
            <p:cNvPr id="14" name="Oval 13">
              <a:extLst>
                <a:ext uri="{FF2B5EF4-FFF2-40B4-BE49-F238E27FC236}">
                  <a16:creationId xmlns:a16="http://schemas.microsoft.com/office/drawing/2014/main" id="{5AA35EF8-94F7-4A24-AA24-845DB2A1F1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61456" y="6195813"/>
              <a:ext cx="548640" cy="548640"/>
            </a:xfrm>
            <a:prstGeom prst="ellipse">
              <a:avLst/>
            </a:prstGeom>
            <a:blipFill dpi="0" rotWithShape="1">
              <a:blip r:embed="rId5">
                <a:duotone>
                  <a:schemeClr val="accent1">
                    <a:shade val="45000"/>
                    <a:satMod val="135000"/>
                  </a:schemeClr>
                  <a:prstClr val="white"/>
                </a:duotone>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5" name="Oval 14">
              <a:extLst>
                <a:ext uri="{FF2B5EF4-FFF2-40B4-BE49-F238E27FC236}">
                  <a16:creationId xmlns:a16="http://schemas.microsoft.com/office/drawing/2014/main" id="{A38E4383-DE91-4221-BD38-50EFE38913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96488" y="6230844"/>
              <a:ext cx="478576" cy="478578"/>
            </a:xfrm>
            <a:prstGeom prst="ellipse">
              <a:avLst/>
            </a:prstGeom>
            <a:noFill/>
            <a:ln w="12700"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Tree>
    <p:extLst>
      <p:ext uri="{BB962C8B-B14F-4D97-AF65-F5344CB8AC3E}">
        <p14:creationId xmlns:p14="http://schemas.microsoft.com/office/powerpoint/2010/main" val="304059593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Дерево">
  <a:themeElements>
    <a:clrScheme name="Wood Type">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Wood Type">
      <a:majorFont>
        <a:latin typeface="Georgia" panose="020405020504050203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Trebuchet MS" panose="020B0603020202020204"/>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Wood Type">
      <a:fillStyleLst>
        <a:solidFill>
          <a:schemeClr val="phClr"/>
        </a:solidFill>
        <a:blipFill rotWithShape="1">
          <a:blip xmlns:r="http://schemas.openxmlformats.org/officeDocument/2006/relationships" r:embed="rId1">
            <a:duotone>
              <a:schemeClr val="phClr">
                <a:tint val="70000"/>
                <a:shade val="63000"/>
              </a:schemeClr>
              <a:schemeClr val="phClr">
                <a:tint val="10000"/>
                <a:satMod val="150000"/>
              </a:schemeClr>
            </a:duotone>
          </a:blip>
          <a:tile tx="0" ty="0" sx="60000" sy="59000" flip="none" algn="tl"/>
        </a:blipFill>
        <a:blipFill rotWithShape="1">
          <a:blip xmlns:r="http://schemas.openxmlformats.org/officeDocument/2006/relationships" r:embed="rId1">
            <a:duotone>
              <a:schemeClr val="phClr">
                <a:shade val="36000"/>
                <a:satMod val="120000"/>
              </a:schemeClr>
              <a:schemeClr val="phClr">
                <a:tint val="40000"/>
              </a:schemeClr>
            </a:duotone>
          </a:blip>
          <a:tile tx="0" ty="0" sx="60000" sy="59000" flip="none" algn="tl"/>
        </a:blip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oftEdge rad="12700"/>
          </a:effectLst>
        </a:effectStyle>
        <a:effectStyle>
          <a:effectLst>
            <a:outerShdw blurRad="50800" dist="19050" dir="5400000" algn="tl" rotWithShape="0">
              <a:srgbClr val="000000">
                <a:alpha val="60000"/>
              </a:srgbClr>
            </a:outerShdw>
            <a:softEdge rad="12700"/>
          </a:effectLst>
        </a:effectStyle>
      </a:effectStyleLst>
      <a:bgFillStyleLst>
        <a:solidFill>
          <a:schemeClr val="phClr"/>
        </a:solidFill>
        <a:solidFill>
          <a:schemeClr val="phClr">
            <a:shade val="97000"/>
            <a:satMod val="150000"/>
          </a:schemeClr>
        </a:solidFill>
        <a:blipFill rotWithShape="1">
          <a:blip xmlns:r="http://schemas.openxmlformats.org/officeDocument/2006/relationships" r:embed="rId1">
            <a:duotone>
              <a:schemeClr val="phClr">
                <a:tint val="75000"/>
                <a:shade val="58000"/>
                <a:satMod val="120000"/>
              </a:schemeClr>
              <a:schemeClr val="phClr">
                <a:tint val="50000"/>
                <a:shade val="96000"/>
              </a:schemeClr>
            </a:duotone>
          </a:blip>
          <a:tile tx="0" ty="0" sx="100000" sy="100000" flip="none" algn="tl"/>
        </a:blipFill>
      </a:bgFillStyleLst>
    </a:fmtScheme>
  </a:themeElements>
  <a:objectDefaults/>
  <a:extraClrSchemeLst/>
  <a:extLst>
    <a:ext uri="{05A4C25C-085E-4340-85A3-A5531E510DB2}">
      <thm15:themeFamily xmlns:thm15="http://schemas.microsoft.com/office/thememl/2012/main" name="Wood Type" id="{7ACABC62-BF99-48CF-A9DC-4DB89C7B13DC}" vid="{C6AE0645-98FF-411B-B0E9-59ABD78A0CCE}"/>
    </a:ext>
  </a:extLst>
</a:theme>
</file>

<file path=docProps/app.xml><?xml version="1.0" encoding="utf-8"?>
<Properties xmlns="http://schemas.openxmlformats.org/officeDocument/2006/extended-properties" xmlns:vt="http://schemas.openxmlformats.org/officeDocument/2006/docPropsVTypes">
  <TotalTime>2</TotalTime>
  <Words>1140</Words>
  <Application>Microsoft Office PowerPoint</Application>
  <PresentationFormat>Широкоэкранный</PresentationFormat>
  <Paragraphs>96</Paragraphs>
  <Slides>22</Slides>
  <Notes>0</Notes>
  <HiddenSlides>0</HiddenSlides>
  <MMClips>0</MMClips>
  <ScaleCrop>false</ScaleCrop>
  <HeadingPairs>
    <vt:vector size="6" baseType="variant">
      <vt:variant>
        <vt:lpstr>Использованные шрифты</vt:lpstr>
      </vt:variant>
      <vt:variant>
        <vt:i4>5</vt:i4>
      </vt:variant>
      <vt:variant>
        <vt:lpstr>Тема</vt:lpstr>
      </vt:variant>
      <vt:variant>
        <vt:i4>1</vt:i4>
      </vt:variant>
      <vt:variant>
        <vt:lpstr>Заголовки слайдов</vt:lpstr>
      </vt:variant>
      <vt:variant>
        <vt:i4>22</vt:i4>
      </vt:variant>
    </vt:vector>
  </HeadingPairs>
  <TitlesOfParts>
    <vt:vector size="28" baseType="lpstr">
      <vt:lpstr>Calibri</vt:lpstr>
      <vt:lpstr>Georgia</vt:lpstr>
      <vt:lpstr>Rockwell Extra Bold</vt:lpstr>
      <vt:lpstr>Trebuchet MS</vt:lpstr>
      <vt:lpstr>Wingdings</vt:lpstr>
      <vt:lpstr>Дерево</vt:lpstr>
      <vt:lpstr>The battle of neighborhoods</vt:lpstr>
      <vt:lpstr>Introduction</vt:lpstr>
      <vt:lpstr>Competitors</vt:lpstr>
      <vt:lpstr>Factors to study</vt:lpstr>
      <vt:lpstr>Data description</vt:lpstr>
      <vt:lpstr>Analytic approach</vt:lpstr>
      <vt:lpstr>Methodology</vt:lpstr>
      <vt:lpstr>Farmers market distribution via 5 Boroughs</vt:lpstr>
      <vt:lpstr>Map of farmers markets in New York city</vt:lpstr>
      <vt:lpstr>New York Population</vt:lpstr>
      <vt:lpstr>New York Cuisine</vt:lpstr>
      <vt:lpstr>New York Cuisine</vt:lpstr>
      <vt:lpstr>New York Cuisine</vt:lpstr>
      <vt:lpstr>New York Cuisine</vt:lpstr>
      <vt:lpstr>New York Cuisine</vt:lpstr>
      <vt:lpstr>Exploring the neighborhoods in New York City</vt:lpstr>
      <vt:lpstr>Презентация PowerPoint</vt:lpstr>
      <vt:lpstr>Results</vt:lpstr>
      <vt:lpstr>Презентация PowerPoint</vt:lpstr>
      <vt:lpstr>Презентация PowerPoint</vt:lpstr>
      <vt:lpstr>Discussion </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battle of neighborhoods</dc:title>
  <dc:creator>Игорь Хмелик</dc:creator>
  <cp:lastModifiedBy>Игорь Хмелик</cp:lastModifiedBy>
  <cp:revision>1</cp:revision>
  <dcterms:created xsi:type="dcterms:W3CDTF">2019-12-08T15:41:25Z</dcterms:created>
  <dcterms:modified xsi:type="dcterms:W3CDTF">2019-12-08T15:44:11Z</dcterms:modified>
</cp:coreProperties>
</file>